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7" r:id="rId2"/>
    <p:sldId id="321" r:id="rId3"/>
    <p:sldId id="322" r:id="rId4"/>
    <p:sldId id="325" r:id="rId5"/>
    <p:sldId id="261" r:id="rId6"/>
    <p:sldId id="266" r:id="rId7"/>
    <p:sldId id="259" r:id="rId8"/>
    <p:sldId id="288" r:id="rId9"/>
    <p:sldId id="323" r:id="rId10"/>
    <p:sldId id="329" r:id="rId11"/>
    <p:sldId id="275" r:id="rId12"/>
    <p:sldId id="330" r:id="rId13"/>
    <p:sldId id="279" r:id="rId14"/>
    <p:sldId id="331" r:id="rId15"/>
    <p:sldId id="318" r:id="rId16"/>
    <p:sldId id="286" r:id="rId17"/>
    <p:sldId id="273" r:id="rId18"/>
    <p:sldId id="312" r:id="rId19"/>
    <p:sldId id="306" r:id="rId20"/>
    <p:sldId id="314" r:id="rId21"/>
    <p:sldId id="307" r:id="rId22"/>
    <p:sldId id="291" r:id="rId23"/>
    <p:sldId id="326" r:id="rId24"/>
    <p:sldId id="328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86" autoAdjust="0"/>
  </p:normalViewPr>
  <p:slideViewPr>
    <p:cSldViewPr snapToGrid="0">
      <p:cViewPr varScale="1">
        <p:scale>
          <a:sx n="71" d="100"/>
          <a:sy n="71" d="100"/>
        </p:scale>
        <p:origin x="97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3B2C1-6DB7-489A-A597-A9171536688E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FEAA-4B52-4A53-8D8C-BF91DEDF9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F615B-9C58-41E8-A27A-8046D0C9BA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2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BGS Silver book definition</a:t>
            </a:r>
          </a:p>
          <a:p>
            <a:r>
              <a:rPr lang="en-GB" dirty="0"/>
              <a:t>Aging</a:t>
            </a:r>
          </a:p>
          <a:p>
            <a:r>
              <a:rPr lang="en-GB" dirty="0"/>
              <a:t>Heart</a:t>
            </a:r>
          </a:p>
          <a:p>
            <a:r>
              <a:rPr lang="en-GB" dirty="0"/>
              <a:t>Decrease in elasticity and an increase in stiffness of the arterial system results in increased afterload, an increase in systolic blood pressure, left ventricular hypertrophy and diastolic dysfunction.</a:t>
            </a:r>
          </a:p>
          <a:p>
            <a:r>
              <a:rPr lang="en-GB" dirty="0"/>
              <a:t>Dropout of atrial pacemaker cells resulting in a decrease in intrinsic heart rate. </a:t>
            </a:r>
          </a:p>
          <a:p>
            <a:r>
              <a:rPr lang="en-GB" dirty="0"/>
              <a:t>Calcification at the base of the aortic valve and damage to the His bundle causes aortic stenosis and A-V conduction defects </a:t>
            </a:r>
          </a:p>
          <a:p>
            <a:r>
              <a:rPr lang="en-GB" dirty="0"/>
              <a:t>Decreased responsiveness to adrenergic receptor stimulation, a decreased reactivity to baroreceptors and chemoreceptors causing postural hypotension and vasovagal syncope</a:t>
            </a:r>
          </a:p>
          <a:p>
            <a:r>
              <a:rPr lang="en-GB" dirty="0"/>
              <a:t>Kidneys</a:t>
            </a:r>
          </a:p>
          <a:p>
            <a:r>
              <a:rPr lang="en-GB" dirty="0"/>
              <a:t>Reduction in renal blood flow by about 10% per decade &gt;40 and sclerosis of glomeruli leads to reduction in GFR by about 8 ml/min per decade &gt;40.</a:t>
            </a:r>
          </a:p>
          <a:p>
            <a:r>
              <a:rPr lang="en-GB" dirty="0"/>
              <a:t>But reduction in creatinine excretion due to reduced muscle mass means serum </a:t>
            </a:r>
            <a:r>
              <a:rPr lang="en-GB" dirty="0" err="1"/>
              <a:t>creat</a:t>
            </a:r>
            <a:r>
              <a:rPr lang="en-GB" dirty="0"/>
              <a:t> may not rise significantly.</a:t>
            </a:r>
          </a:p>
          <a:p>
            <a:r>
              <a:rPr lang="en-GB" dirty="0"/>
              <a:t>Changes in the activity of the renin-angiotensin and nitric oxide systems cause responses to vasoconstrictor stimuli to be enhanced, while vasodilatory responses are impaired.</a:t>
            </a:r>
          </a:p>
          <a:p>
            <a:r>
              <a:rPr lang="en-GB" dirty="0"/>
              <a:t>These changes predispose the older kidney to acute kidney injury.</a:t>
            </a:r>
          </a:p>
          <a:p>
            <a:r>
              <a:rPr lang="en-GB" dirty="0" err="1"/>
              <a:t>Tubulo</a:t>
            </a:r>
            <a:r>
              <a:rPr lang="en-GB" dirty="0"/>
              <a:t>-interstitial fibrosis leads to loss of renal concentrating ability and </a:t>
            </a:r>
            <a:r>
              <a:rPr lang="en-GB" dirty="0" err="1"/>
              <a:t>nocturia</a:t>
            </a:r>
            <a:r>
              <a:rPr lang="en-GB" dirty="0"/>
              <a:t>.</a:t>
            </a:r>
          </a:p>
          <a:p>
            <a:r>
              <a:rPr lang="en-US" altLang="en-US" dirty="0"/>
              <a:t>Lungs</a:t>
            </a:r>
          </a:p>
          <a:p>
            <a:r>
              <a:rPr lang="en-GB" dirty="0"/>
              <a:t>Kyphosis reduces chest expansion</a:t>
            </a:r>
          </a:p>
          <a:p>
            <a:r>
              <a:rPr lang="en-GB" dirty="0"/>
              <a:t>Reduced inspiratory and expiratory respiratory muscle strength leads to increased susceptibility to respiratory failure.</a:t>
            </a:r>
          </a:p>
          <a:p>
            <a:r>
              <a:rPr lang="en-GB" dirty="0"/>
              <a:t>FEV</a:t>
            </a:r>
            <a:r>
              <a:rPr lang="en-GB" baseline="-25000" dirty="0"/>
              <a:t>1</a:t>
            </a:r>
            <a:r>
              <a:rPr lang="en-GB" dirty="0"/>
              <a:t> peaks between ages 20–36 years, and then begins to decline by 20 mL per year and further declines to a loss of 38 mL per year after age 65. </a:t>
            </a:r>
          </a:p>
          <a:p>
            <a:r>
              <a:rPr lang="en-GB" dirty="0"/>
              <a:t>Decreased ability to clear mucus from the lungs due to reduced cough strength and delayed nasal </a:t>
            </a:r>
            <a:r>
              <a:rPr lang="en-GB" dirty="0" err="1"/>
              <a:t>muco</a:t>
            </a:r>
            <a:r>
              <a:rPr lang="en-GB" dirty="0"/>
              <a:t>-ciliary clearance and changes in immunity with aging contribute to increased susceptibility to infections</a:t>
            </a:r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32A841-6216-4A4A-93A9-DC17FFFA60B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81412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744D79-A563-47AB-B40A-500ED47AE0FA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31655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b="1" dirty="0">
                <a:solidFill>
                  <a:srgbClr val="6600CC"/>
                </a:solidFill>
              </a:rPr>
              <a:t>Timed get up and go test </a:t>
            </a:r>
          </a:p>
          <a:p>
            <a:pPr>
              <a:buFontTx/>
              <a:buChar char="•"/>
            </a:pPr>
            <a:r>
              <a:rPr lang="en-GB" altLang="en-US" dirty="0"/>
              <a:t>With a cut off score of 10s to get up from a chair, walk 3m, turn round and sit down.</a:t>
            </a:r>
          </a:p>
          <a:p>
            <a:pPr>
              <a:buFontTx/>
              <a:buChar char="•"/>
            </a:pPr>
            <a:endParaRPr lang="en-GB" altLang="en-US" dirty="0"/>
          </a:p>
          <a:p>
            <a:r>
              <a:rPr lang="en-GB" altLang="en-US" b="1" dirty="0" err="1">
                <a:solidFill>
                  <a:srgbClr val="7030A0"/>
                </a:solidFill>
              </a:rPr>
              <a:t>Prisma</a:t>
            </a:r>
            <a:r>
              <a:rPr lang="en-GB" altLang="en-US" b="1" dirty="0">
                <a:solidFill>
                  <a:srgbClr val="7030A0"/>
                </a:solidFill>
              </a:rPr>
              <a:t> 7  Cut off &gt;3</a:t>
            </a:r>
          </a:p>
          <a:p>
            <a:pPr marL="19050" indent="0">
              <a:buNone/>
              <a:defRPr/>
            </a:pPr>
            <a:r>
              <a:rPr lang="en-GB" altLang="en-US" dirty="0"/>
              <a:t>1. Are you more than 85 years?</a:t>
            </a:r>
          </a:p>
          <a:p>
            <a:pPr marL="19050" indent="0">
              <a:buNone/>
              <a:defRPr/>
            </a:pPr>
            <a:r>
              <a:rPr lang="en-GB" altLang="en-US" dirty="0"/>
              <a:t>2. Male?</a:t>
            </a:r>
          </a:p>
          <a:p>
            <a:pPr marL="19050" indent="0">
              <a:buNone/>
              <a:defRPr/>
            </a:pPr>
            <a:r>
              <a:rPr lang="en-GB" altLang="en-US" dirty="0"/>
              <a:t>3. In general do you have any health problems that require you to limit your activities?</a:t>
            </a:r>
          </a:p>
          <a:p>
            <a:pPr marL="19050" indent="0">
              <a:buNone/>
              <a:defRPr/>
            </a:pPr>
            <a:r>
              <a:rPr lang="en-GB" altLang="en-US" dirty="0"/>
              <a:t>4. Do you need someone to help you on a regular basis?</a:t>
            </a:r>
          </a:p>
          <a:p>
            <a:pPr marL="19050" indent="0">
              <a:buNone/>
              <a:defRPr/>
            </a:pPr>
            <a:r>
              <a:rPr lang="en-GB" altLang="en-US" dirty="0"/>
              <a:t>5. In general do you have any health problems that require you to stay at home?</a:t>
            </a:r>
          </a:p>
          <a:p>
            <a:pPr marL="19050" indent="0">
              <a:buNone/>
              <a:defRPr/>
            </a:pPr>
            <a:r>
              <a:rPr lang="en-GB" altLang="en-US" dirty="0"/>
              <a:t>6. In case of need can you count on someone close to you?</a:t>
            </a:r>
          </a:p>
          <a:p>
            <a:pPr marL="19050" indent="0">
              <a:buNone/>
              <a:defRPr/>
            </a:pPr>
            <a:r>
              <a:rPr lang="en-GB" altLang="en-US" dirty="0"/>
              <a:t>7. Do you regularly use a stick, walker or wheelchair to get about?</a:t>
            </a:r>
          </a:p>
          <a:p>
            <a:endParaRPr lang="en-GB" dirty="0"/>
          </a:p>
          <a:p>
            <a:pPr>
              <a:buFontTx/>
              <a:buChar char="•"/>
            </a:pPr>
            <a:endParaRPr lang="en-GB" altLang="en-US" dirty="0"/>
          </a:p>
          <a:p>
            <a:pPr>
              <a:buFontTx/>
              <a:buChar char="•"/>
            </a:pPr>
            <a:endParaRPr lang="en-GB" altLang="en-US" dirty="0"/>
          </a:p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6DD599-1277-4E98-8AA8-9B8D1FA97AEC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29149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Caroline Nicholson’s work – Age attuned hospice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CFEAA-4B52-4A53-8D8C-BF91DEDF95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1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geriatric medicine?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7DC8-26CC-4DE8-AEAA-D19B6A57C1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8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Evidence- BMJ meta-analysis 2011 - less care and institutionalisation, reduces LOS, no impact on mortality</a:t>
            </a:r>
          </a:p>
          <a:p>
            <a:r>
              <a:rPr lang="en-GB" dirty="0"/>
              <a:t>Some evidence of reversibility- rehabilitation.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615B-9C58-41E8-A27A-8046D0C9BA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7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life expectancy is less than a year- stop secondary</a:t>
            </a:r>
            <a:r>
              <a:rPr lang="en-GB" baseline="0" dirty="0"/>
              <a:t> prevention</a:t>
            </a:r>
          </a:p>
          <a:p>
            <a:r>
              <a:rPr lang="en-GB" baseline="0" dirty="0"/>
              <a:t>Diabetes- </a:t>
            </a:r>
            <a:r>
              <a:rPr lang="en-GB" baseline="0" dirty="0" err="1"/>
              <a:t>morei</a:t>
            </a:r>
            <a:r>
              <a:rPr lang="en-GB" baseline="0" dirty="0"/>
              <a:t> </a:t>
            </a:r>
            <a:r>
              <a:rPr lang="en-GB" baseline="0" dirty="0" err="1"/>
              <a:t>mportant</a:t>
            </a:r>
            <a:r>
              <a:rPr lang="en-GB" baseline="0" dirty="0"/>
              <a:t> to prevent hypos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615B-9C58-41E8-A27A-8046D0C9BA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8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2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4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454027"/>
            <a:ext cx="5092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5949950"/>
            <a:ext cx="20685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58888" y="2492375"/>
            <a:ext cx="7345560" cy="1296988"/>
          </a:xfrm>
          <a:prstGeom prst="rect">
            <a:avLst/>
          </a:prstGeom>
        </p:spPr>
        <p:txBody>
          <a:bodyPr/>
          <a:lstStyle>
            <a:lvl1pPr marL="14288" indent="0">
              <a:buFont typeface="Arial" panose="020B0604020202020204" pitchFamily="34" charset="0"/>
              <a:buNone/>
              <a:defRPr lang="en-US" sz="4050" b="1" kern="1200" dirty="0" smtClean="0">
                <a:solidFill>
                  <a:srgbClr val="002B5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258888" y="3789040"/>
            <a:ext cx="7345560" cy="719138"/>
          </a:xfrm>
          <a:prstGeom prst="rect">
            <a:avLst/>
          </a:prstGeom>
        </p:spPr>
        <p:txBody>
          <a:bodyPr/>
          <a:lstStyle>
            <a:lvl1pPr marL="14288" indent="0">
              <a:buNone/>
              <a:defRPr lang="en-GB" sz="3600" b="0" kern="1200" dirty="0">
                <a:solidFill>
                  <a:srgbClr val="002B5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259633" y="4725144"/>
            <a:ext cx="5472112" cy="914400"/>
          </a:xfrm>
          <a:prstGeom prst="rect">
            <a:avLst/>
          </a:prstGeom>
        </p:spPr>
        <p:txBody>
          <a:bodyPr/>
          <a:lstStyle>
            <a:lvl1pPr marL="14288" indent="0">
              <a:buNone/>
              <a:defRPr lang="en-GB" sz="3000" kern="1200" baseline="0" dirty="0">
                <a:solidFill>
                  <a:srgbClr val="002B5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13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0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6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2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1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5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F34-3FA9-411B-A806-DD16DE4B5A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493B-3652-481B-A2D4-5B0BF4F40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7194" y="243162"/>
            <a:ext cx="6434490" cy="2215459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Living and dying well with frailty</a:t>
            </a:r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457200" y="2998694"/>
            <a:ext cx="4038600" cy="2050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</a:rPr>
              <a:t>Premila Fade </a:t>
            </a:r>
            <a:r>
              <a:rPr lang="en-GB" sz="2800">
                <a:solidFill>
                  <a:schemeClr val="tx1"/>
                </a:solidFill>
              </a:rPr>
              <a:t>Geriatrician LNWH </a:t>
            </a:r>
            <a:r>
              <a:rPr lang="en-GB" sz="2800" dirty="0">
                <a:solidFill>
                  <a:schemeClr val="tx1"/>
                </a:solidFill>
              </a:rPr>
              <a:t>NHS Trust</a:t>
            </a:r>
          </a:p>
          <a:p>
            <a:pPr marL="0" indent="0" algn="ctr">
              <a:buNone/>
            </a:pPr>
            <a:r>
              <a:rPr lang="en-GB" sz="2800" dirty="0"/>
              <a:t>Co Lead End of Life </a:t>
            </a:r>
            <a:r>
              <a:rPr lang="en-GB" sz="2800" dirty="0">
                <a:solidFill>
                  <a:schemeClr val="tx1"/>
                </a:solidFill>
              </a:rPr>
              <a:t>Care British Geriatrics Society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7F4893-C33F-40A9-AE52-54D364B2E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8694"/>
            <a:ext cx="4038600" cy="318600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94640-645D-4C04-8531-B45A0B16A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6" y="222993"/>
            <a:ext cx="1683750" cy="22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8A66B-58EF-45CE-8881-E50EAD17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23E503-595B-44B3-B746-EC2D3AFC4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7" y="644945"/>
            <a:ext cx="7424146" cy="556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9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8148E5-56EA-40C2-B41E-262AB71F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1664"/>
            <a:ext cx="8229600" cy="4021697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Many people with long term conditions also have frailty which may be masked when the focus is on the long term conditions</a:t>
            </a:r>
            <a:r>
              <a:rPr lang="en-GB" sz="2800" i="1" dirty="0"/>
              <a:t>. </a:t>
            </a:r>
          </a:p>
          <a:p>
            <a:r>
              <a:rPr lang="en-GB" sz="2800" dirty="0"/>
              <a:t>Some people are frail but do not suffer from any chronic diseases and may not be known to their GP. </a:t>
            </a:r>
          </a:p>
          <a:p>
            <a:r>
              <a:rPr lang="en-GB" sz="2800" dirty="0"/>
              <a:t>There is overlap between the management approaches for people with multi-morbidity and those with frailty but these conditions are not identical.</a:t>
            </a:r>
          </a:p>
          <a:p>
            <a:r>
              <a:rPr lang="en-GB" sz="2800" dirty="0"/>
              <a:t> There is an overlap between frailty and physical disability – many people with frailty also have disability, however many people with a long term disability do not have frailty. 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651520-2DDE-41FB-A28F-2259F45AF9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74638"/>
            <a:ext cx="4038600" cy="2095500"/>
          </a:xfrm>
        </p:spPr>
      </p:pic>
    </p:spTree>
    <p:extLst>
      <p:ext uri="{BB962C8B-B14F-4D97-AF65-F5344CB8AC3E}">
        <p14:creationId xmlns:p14="http://schemas.microsoft.com/office/powerpoint/2010/main" val="209592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Why is frailty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Simple interventions e.g. a short term residential placement for respite, a trip to the local emergency department after a fall or the trial of a new analgesic can have unforeseen and adverse outcomes </a:t>
            </a:r>
          </a:p>
          <a:p>
            <a:r>
              <a:rPr lang="en-GB" sz="2800" dirty="0"/>
              <a:t>Higher risk of complications from hospitalisation – pressure sores, delirium, loss of weight, immobility</a:t>
            </a:r>
          </a:p>
          <a:p>
            <a:r>
              <a:rPr lang="en-GB" sz="2800" dirty="0"/>
              <a:t>Longer length of stay in hospital</a:t>
            </a:r>
          </a:p>
          <a:p>
            <a:r>
              <a:rPr lang="en-GB" sz="2800" dirty="0"/>
              <a:t>Worse outcome – death and disability</a:t>
            </a:r>
          </a:p>
          <a:p>
            <a:r>
              <a:rPr lang="en-GB" sz="2800" dirty="0"/>
              <a:t>Less benefit and more side effects from medication</a:t>
            </a:r>
          </a:p>
        </p:txBody>
      </p:sp>
    </p:spTree>
    <p:extLst>
      <p:ext uri="{BB962C8B-B14F-4D97-AF65-F5344CB8AC3E}">
        <p14:creationId xmlns:p14="http://schemas.microsoft.com/office/powerpoint/2010/main" val="36645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181535"/>
            <a:ext cx="8767482" cy="75303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Why is it important to identify frailty?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171"/>
            <a:ext cx="8229600" cy="551329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To understand why deterioration may appear sudden and catastrophic</a:t>
            </a:r>
          </a:p>
          <a:p>
            <a:r>
              <a:rPr lang="en-GB" sz="2800" dirty="0"/>
              <a:t>To understand why recovery from illness is prolonged and uncertain</a:t>
            </a:r>
          </a:p>
          <a:p>
            <a:r>
              <a:rPr lang="en-GB" sz="2800" dirty="0"/>
              <a:t>To recognise burdens as well as benefits of hospitalisation and medication.</a:t>
            </a:r>
          </a:p>
          <a:p>
            <a:r>
              <a:rPr lang="en-GB" sz="2800" dirty="0"/>
              <a:t>To understand the risk factors for delirium and impact on recovery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To ensure appropriate specialist referral to provide comprehensive, multi-faceted multidisciplinary care to improve outcomes</a:t>
            </a:r>
          </a:p>
          <a:p>
            <a:r>
              <a:rPr lang="en-GB" sz="2800" dirty="0"/>
              <a:t>To enable people to plan for their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2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224E-49BA-4DE3-8E50-718BF340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Identifying frailty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BD0486-23AD-4D90-A896-3DF90F6BDF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8" y="1437808"/>
            <a:ext cx="4340742" cy="24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AE26B7F-80AF-4FC6-8C6B-8E9544349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178965"/>
            <a:ext cx="4038600" cy="3103105"/>
          </a:xfrm>
        </p:spPr>
      </p:pic>
    </p:spTree>
    <p:extLst>
      <p:ext uri="{BB962C8B-B14F-4D97-AF65-F5344CB8AC3E}">
        <p14:creationId xmlns:p14="http://schemas.microsoft.com/office/powerpoint/2010/main" val="116926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6C413-F41A-428A-AFCC-C2ED8A86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900" b="1" dirty="0">
                <a:solidFill>
                  <a:srgbClr val="7030A0"/>
                </a:solidFill>
              </a:rPr>
              <a:t>The narrative of aging and frailty</a:t>
            </a:r>
            <a:br>
              <a:rPr lang="en-GB" sz="5300" b="1" dirty="0">
                <a:solidFill>
                  <a:srgbClr val="7030A0"/>
                </a:solidFill>
              </a:rPr>
            </a:br>
            <a:endParaRPr lang="en-GB" sz="5300" b="1" dirty="0">
              <a:solidFill>
                <a:srgbClr val="7030A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E2D37BD-2942-4DFF-89B5-8EFDB38B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324534"/>
            <a:ext cx="4190494" cy="4801631"/>
          </a:xfrm>
        </p:spPr>
        <p:txBody>
          <a:bodyPr>
            <a:noAutofit/>
          </a:bodyPr>
          <a:lstStyle/>
          <a:p>
            <a:r>
              <a:rPr lang="en-GB" sz="2800" dirty="0"/>
              <a:t>Maintaining personhood through routines, rituals and relationships</a:t>
            </a:r>
          </a:p>
          <a:p>
            <a:r>
              <a:rPr lang="en-GB" sz="2800" dirty="0"/>
              <a:t>Care and support to maintain independence more important than prevention and cure</a:t>
            </a:r>
          </a:p>
          <a:p>
            <a:r>
              <a:rPr lang="en-GB" sz="2800" dirty="0"/>
              <a:t>Preserving dignity and relationships more important than risks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96046CA-FDBC-4899-B823-EE6AA1BFB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669" y="1324534"/>
            <a:ext cx="4314131" cy="5258828"/>
          </a:xfrm>
        </p:spPr>
        <p:txBody>
          <a:bodyPr>
            <a:normAutofit/>
          </a:bodyPr>
          <a:lstStyle/>
          <a:p>
            <a:r>
              <a:rPr lang="en-GB" sz="2800" dirty="0"/>
              <a:t>Loss of reserve / resilience</a:t>
            </a:r>
          </a:p>
          <a:p>
            <a:r>
              <a:rPr lang="en-GB" sz="2800" dirty="0"/>
              <a:t>Continually adapting to loss</a:t>
            </a:r>
          </a:p>
          <a:p>
            <a:r>
              <a:rPr lang="en-GB" sz="2800" dirty="0"/>
              <a:t>Loss of the future – inhabiting the space between living and dying</a:t>
            </a:r>
          </a:p>
          <a:p>
            <a:r>
              <a:rPr lang="en-GB" sz="2800" dirty="0"/>
              <a:t>Living with fear and loneliness</a:t>
            </a:r>
          </a:p>
          <a:p>
            <a:r>
              <a:rPr lang="en-GB" sz="2800" dirty="0"/>
              <a:t>Worry about being a burden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23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emilaf\AppData\Local\Microsoft\Windows\Temporary Internet Files\Content.Outlook\KJVQB9HG\Image-1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92101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can we do about frailty?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Off Legs</a:t>
            </a:r>
          </a:p>
          <a:p>
            <a:pPr marL="0" indent="0">
              <a:buNone/>
            </a:pPr>
            <a:r>
              <a:rPr lang="en-GB" sz="3200" b="1" dirty="0" err="1"/>
              <a:t>Acopia</a:t>
            </a:r>
            <a:endParaRPr lang="en-GB" sz="3200" b="1" dirty="0"/>
          </a:p>
          <a:p>
            <a:pPr marL="0" indent="0">
              <a:buNone/>
            </a:pPr>
            <a:r>
              <a:rPr lang="en-GB" sz="3200" b="1" dirty="0"/>
              <a:t>Social admission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2" y="4497900"/>
            <a:ext cx="1543478" cy="20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17" y="349624"/>
            <a:ext cx="7806017" cy="114972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What can we do about frailty</a:t>
            </a:r>
            <a:endParaRPr lang="en-GB" sz="4400" dirty="0">
              <a:solidFill>
                <a:srgbClr val="7030A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E5F140-A0CE-4293-8367-3C32EEEA5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7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654D-42AD-4A01-AD79-27260A67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037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Reappraising ‘the good death’ for populations in the age of aging  </a:t>
            </a:r>
            <a:r>
              <a:rPr lang="en-GB" sz="1800" dirty="0"/>
              <a:t>Pollock &amp;Seymour Age and Aging 2018; </a:t>
            </a:r>
            <a:r>
              <a:rPr lang="en-GB" sz="1800" b="1" dirty="0"/>
              <a:t>0:</a:t>
            </a:r>
            <a:r>
              <a:rPr lang="en-GB" sz="1800" dirty="0"/>
              <a:t> 1-3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8220-3B99-41E8-A496-78BAA50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2758"/>
            <a:ext cx="8229600" cy="4578723"/>
          </a:xfrm>
        </p:spPr>
        <p:txBody>
          <a:bodyPr>
            <a:normAutofit/>
          </a:bodyPr>
          <a:lstStyle/>
          <a:p>
            <a:r>
              <a:rPr lang="en-GB" dirty="0"/>
              <a:t>National strategy for end of life care – emphasis on choice and ACP</a:t>
            </a:r>
          </a:p>
          <a:p>
            <a:r>
              <a:rPr lang="en-GB" dirty="0"/>
              <a:t>“</a:t>
            </a:r>
            <a:r>
              <a:rPr lang="en-GB" i="1" dirty="0">
                <a:solidFill>
                  <a:srgbClr val="7030A0"/>
                </a:solidFill>
              </a:rPr>
              <a:t>principles are challenging to apply to uncertain illness trajectories where there is often not clear cut point at which the end of life phase begins”</a:t>
            </a:r>
          </a:p>
          <a:p>
            <a:r>
              <a:rPr lang="en-GB" dirty="0"/>
              <a:t>Many older people do not prioritise choice or autonomy</a:t>
            </a:r>
          </a:p>
          <a:p>
            <a:r>
              <a:rPr lang="en-GB" dirty="0"/>
              <a:t>More concerned about relationships and worried about being a burden.</a:t>
            </a:r>
          </a:p>
          <a:p>
            <a:r>
              <a:rPr lang="en-GB" i="1" dirty="0">
                <a:solidFill>
                  <a:srgbClr val="7030A0"/>
                </a:solidFill>
              </a:rPr>
              <a:t>“older people towards the end of life are intensely vulnerable and profoundly dependent on those around them”</a:t>
            </a:r>
          </a:p>
        </p:txBody>
      </p:sp>
    </p:spTree>
    <p:extLst>
      <p:ext uri="{BB962C8B-B14F-4D97-AF65-F5344CB8AC3E}">
        <p14:creationId xmlns:p14="http://schemas.microsoft.com/office/powerpoint/2010/main" val="288715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439"/>
            <a:ext cx="8229600" cy="78301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Reframing the context </a:t>
            </a:r>
            <a:br>
              <a:rPr lang="en-GB" sz="4000" b="1" dirty="0">
                <a:solidFill>
                  <a:srgbClr val="7030A0"/>
                </a:solidFill>
              </a:rPr>
            </a:br>
            <a:r>
              <a:rPr lang="en-GB" sz="4000" b="1" dirty="0">
                <a:solidFill>
                  <a:srgbClr val="7030A0"/>
                </a:solidFill>
              </a:rPr>
              <a:t>1000 days of life</a:t>
            </a:r>
            <a:br>
              <a:rPr lang="en-GB" sz="4000" b="1" dirty="0">
                <a:solidFill>
                  <a:srgbClr val="7030A0"/>
                </a:solidFill>
              </a:rPr>
            </a:br>
            <a:r>
              <a:rPr lang="en-GB" sz="2000" dirty="0">
                <a:solidFill>
                  <a:srgbClr val="7030A0"/>
                </a:solidFill>
              </a:rPr>
              <a:t>Brian Dolan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85" y="1922929"/>
            <a:ext cx="7308376" cy="4409632"/>
          </a:xfrm>
        </p:spPr>
        <p:txBody>
          <a:bodyPr>
            <a:noAutofit/>
          </a:bodyPr>
          <a:lstStyle/>
          <a:p>
            <a:r>
              <a:rPr lang="en-GB" sz="3200" dirty="0"/>
              <a:t>If you’re an 80 year-old woman or a 76 year-old man, what have you got left?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What you have left is 1,000 days. </a:t>
            </a:r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/>
              <a:t>Every 10 days of bed-rest in hospital = 10 years of aging. </a:t>
            </a:r>
          </a:p>
          <a:p>
            <a:r>
              <a:rPr lang="en-GB" sz="3200" dirty="0"/>
              <a:t>One week of bedrest = 10% loss of strength which can be the difference between dependence and independence.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050" y="2057401"/>
            <a:ext cx="3028950" cy="339447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08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DC4A-839C-4F6D-80B1-FC0A06C1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5400" b="1" dirty="0">
                <a:solidFill>
                  <a:srgbClr val="7030A0"/>
                </a:solidFill>
              </a:rPr>
            </a:br>
            <a:br>
              <a:rPr lang="en-GB" sz="5400" b="1" dirty="0">
                <a:solidFill>
                  <a:srgbClr val="7030A0"/>
                </a:solidFill>
              </a:rPr>
            </a:b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5C32-FBA9-4586-B530-63F10858D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64776"/>
            <a:ext cx="4038600" cy="5561389"/>
          </a:xfrm>
        </p:spPr>
        <p:txBody>
          <a:bodyPr>
            <a:normAutofit lnSpcReduction="10000"/>
          </a:bodyPr>
          <a:lstStyle/>
          <a:p>
            <a:r>
              <a:rPr lang="en-GB" sz="4050" dirty="0"/>
              <a:t>What is frailty and why does it matter?</a:t>
            </a:r>
          </a:p>
          <a:p>
            <a:r>
              <a:rPr lang="en-GB" sz="4050" dirty="0"/>
              <a:t>Reframing the context – The last 1000 days</a:t>
            </a:r>
          </a:p>
          <a:p>
            <a:r>
              <a:rPr lang="en-GB" sz="4050" dirty="0"/>
              <a:t>Comprehensive geriatric assessment</a:t>
            </a:r>
          </a:p>
          <a:p>
            <a:endParaRPr lang="en-GB" sz="4050" dirty="0"/>
          </a:p>
          <a:p>
            <a:pPr marL="0" indent="0">
              <a:buNone/>
            </a:pPr>
            <a:endParaRPr lang="en-GB" sz="40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E1337-8974-4011-A839-55BFB693F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70626"/>
            <a:ext cx="3817389" cy="5089852"/>
          </a:xfrm>
        </p:spPr>
      </p:pic>
    </p:spTree>
    <p:extLst>
      <p:ext uri="{BB962C8B-B14F-4D97-AF65-F5344CB8AC3E}">
        <p14:creationId xmlns:p14="http://schemas.microsoft.com/office/powerpoint/2010/main" val="9705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1E4D-A46B-4A84-AB82-85AE817D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Different paradigms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A536-D783-471F-B969-372E4CB8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7982"/>
            <a:ext cx="3973606" cy="5056094"/>
          </a:xfrm>
        </p:spPr>
        <p:txBody>
          <a:bodyPr>
            <a:noAutofit/>
          </a:bodyPr>
          <a:lstStyle/>
          <a:p>
            <a:r>
              <a:rPr lang="en-GB" sz="3200" dirty="0"/>
              <a:t>Medical model</a:t>
            </a:r>
          </a:p>
          <a:p>
            <a:r>
              <a:rPr lang="en-GB" sz="3200" dirty="0"/>
              <a:t>Disease orientated</a:t>
            </a:r>
          </a:p>
          <a:p>
            <a:r>
              <a:rPr lang="en-GB" sz="3200" dirty="0"/>
              <a:t>Diagnosis</a:t>
            </a:r>
          </a:p>
          <a:p>
            <a:r>
              <a:rPr lang="en-GB" sz="3200" dirty="0"/>
              <a:t>Treatment</a:t>
            </a:r>
          </a:p>
          <a:p>
            <a:r>
              <a:rPr lang="en-GB" sz="3200" dirty="0"/>
              <a:t>Cure</a:t>
            </a:r>
          </a:p>
          <a:p>
            <a:r>
              <a:rPr lang="en-GB" sz="3200" dirty="0"/>
              <a:t>Autonomy</a:t>
            </a:r>
          </a:p>
          <a:p>
            <a:r>
              <a:rPr lang="en-GB" sz="3200" dirty="0"/>
              <a:t>Episodic</a:t>
            </a:r>
          </a:p>
          <a:p>
            <a:r>
              <a:rPr lang="en-GB" sz="3200" dirty="0"/>
              <a:t>Guidelines</a:t>
            </a:r>
          </a:p>
          <a:p>
            <a:r>
              <a:rPr lang="en-GB" sz="3200" dirty="0"/>
              <a:t>Safety focus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D4742D-5186-4E7F-AB39-F8DBDC4F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194" y="1417638"/>
            <a:ext cx="4054288" cy="5225209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Person centred</a:t>
            </a:r>
          </a:p>
          <a:p>
            <a:r>
              <a:rPr lang="en-GB" sz="3200" dirty="0"/>
              <a:t>Well-being </a:t>
            </a:r>
          </a:p>
          <a:p>
            <a:r>
              <a:rPr lang="en-GB" sz="3200" dirty="0"/>
              <a:t>Goal orientated</a:t>
            </a:r>
          </a:p>
          <a:p>
            <a:r>
              <a:rPr lang="en-GB" sz="3200" dirty="0"/>
              <a:t>Reablement</a:t>
            </a:r>
          </a:p>
          <a:p>
            <a:r>
              <a:rPr lang="en-GB" sz="3200" dirty="0"/>
              <a:t>Palliation</a:t>
            </a:r>
          </a:p>
          <a:p>
            <a:r>
              <a:rPr lang="en-GB" sz="3200" dirty="0"/>
              <a:t>Family</a:t>
            </a:r>
          </a:p>
          <a:p>
            <a:r>
              <a:rPr lang="en-GB" sz="3200" dirty="0"/>
              <a:t>Continuity</a:t>
            </a:r>
          </a:p>
          <a:p>
            <a:r>
              <a:rPr lang="en-GB" sz="3200" dirty="0"/>
              <a:t>Integrated care</a:t>
            </a:r>
          </a:p>
          <a:p>
            <a:r>
              <a:rPr lang="en-GB" sz="3200" dirty="0"/>
              <a:t>Risk enablement</a:t>
            </a:r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39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1" y="201706"/>
            <a:ext cx="7557247" cy="1237129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The last phase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12" y="1290918"/>
            <a:ext cx="7933764" cy="5365375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To encourage healthcare staff, families and patients to talk more openly about the last phase of life</a:t>
            </a:r>
          </a:p>
          <a:p>
            <a:r>
              <a:rPr lang="en-GB" sz="3000" dirty="0"/>
              <a:t>Opens up discussion to be more than end of life and DNACPR</a:t>
            </a:r>
          </a:p>
          <a:p>
            <a:r>
              <a:rPr lang="en-GB" sz="3000" b="1" dirty="0">
                <a:solidFill>
                  <a:srgbClr val="7030A0"/>
                </a:solidFill>
              </a:rPr>
              <a:t>“Adding life to years not just years to life”</a:t>
            </a:r>
          </a:p>
          <a:p>
            <a:r>
              <a:rPr lang="en-GB" sz="3000" dirty="0"/>
              <a:t>What are the goals of treatment?</a:t>
            </a:r>
          </a:p>
          <a:p>
            <a:r>
              <a:rPr lang="en-GB" sz="3000" dirty="0"/>
              <a:t>Re-adjusting perspective when managing chronic disease e.g. diabetes </a:t>
            </a:r>
          </a:p>
          <a:p>
            <a:r>
              <a:rPr lang="en-GB" sz="3000" dirty="0"/>
              <a:t>Re- considering preventative medication vis symptom  control  e.g. Heart failure</a:t>
            </a:r>
          </a:p>
          <a:p>
            <a:r>
              <a:rPr lang="en-GB" sz="3000" dirty="0"/>
              <a:t>Personalising evidence based medicine</a:t>
            </a:r>
          </a:p>
          <a:p>
            <a:r>
              <a:rPr lang="en-GB" sz="3000" dirty="0"/>
              <a:t>Reducing the burden of medication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6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68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7030A0"/>
                </a:solidFill>
              </a:rPr>
              <a:t>Rationalising medication</a:t>
            </a:r>
            <a:br>
              <a:rPr lang="en-GB" sz="4900" b="1" dirty="0">
                <a:solidFill>
                  <a:srgbClr val="7030A0"/>
                </a:solidFill>
              </a:rPr>
            </a:br>
            <a:endParaRPr lang="en-GB" sz="27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635"/>
            <a:ext cx="4038600" cy="5674659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&gt; 4 meds = increased risk of falls</a:t>
            </a:r>
          </a:p>
          <a:p>
            <a:r>
              <a:rPr lang="en-GB" sz="3200" dirty="0"/>
              <a:t>Low BP – falls, cognitive decline</a:t>
            </a:r>
          </a:p>
          <a:p>
            <a:r>
              <a:rPr lang="en-GB" sz="3200" dirty="0"/>
              <a:t>Low BMs – confusion</a:t>
            </a:r>
          </a:p>
          <a:p>
            <a:r>
              <a:rPr lang="en-GB" sz="3200" dirty="0"/>
              <a:t>Sedatives – confusion</a:t>
            </a:r>
          </a:p>
          <a:p>
            <a:r>
              <a:rPr lang="en-GB" sz="3200" dirty="0"/>
              <a:t>Anticholinergic side effects- dry mouth, constipation, confusion</a:t>
            </a:r>
          </a:p>
          <a:p>
            <a:r>
              <a:rPr lang="en-GB" sz="3200" dirty="0"/>
              <a:t>Diuretics and incontinence</a:t>
            </a:r>
          </a:p>
          <a:p>
            <a:r>
              <a:rPr lang="en-GB" sz="3200" dirty="0"/>
              <a:t>Secondary prevention- statins, ACEIs, bisphosphonates less benefit as life expectancy gets shorter.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No drug is life long</a:t>
            </a:r>
          </a:p>
          <a:p>
            <a:endParaRPr lang="en-GB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3CED53-EB79-404E-B35E-D0209ED2BC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9" y="2097578"/>
            <a:ext cx="4001542" cy="2662844"/>
          </a:xfrm>
        </p:spPr>
      </p:pic>
    </p:spTree>
    <p:extLst>
      <p:ext uri="{BB962C8B-B14F-4D97-AF65-F5344CB8AC3E}">
        <p14:creationId xmlns:p14="http://schemas.microsoft.com/office/powerpoint/2010/main" val="237492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59E3-4FE6-45ED-8D74-844C53C0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730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End of life care and frailty- what do we need to do differently?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6359-FDEE-40C8-933D-6D78B60B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60" y="1411942"/>
            <a:ext cx="8384240" cy="5029200"/>
          </a:xfrm>
        </p:spPr>
        <p:txBody>
          <a:bodyPr>
            <a:noAutofit/>
          </a:bodyPr>
          <a:lstStyle/>
          <a:p>
            <a:r>
              <a:rPr lang="en-GB" sz="2800" dirty="0"/>
              <a:t>Talking about a different phase of life where healthcare goals may change, balancing quality against quantity of life</a:t>
            </a:r>
          </a:p>
          <a:p>
            <a:r>
              <a:rPr lang="en-GB" sz="2800" dirty="0"/>
              <a:t>Dual approach- affirming life and preparing for death</a:t>
            </a:r>
          </a:p>
          <a:p>
            <a:r>
              <a:rPr lang="en-GB" sz="2800" dirty="0"/>
              <a:t>Talking about benefits and burdens of healthcare – understanding the impact of frailty on response to illness and recovery</a:t>
            </a:r>
          </a:p>
          <a:p>
            <a:r>
              <a:rPr lang="en-GB" sz="2800" dirty="0"/>
              <a:t>Understanding that just </a:t>
            </a:r>
            <a:r>
              <a:rPr lang="en-GB" sz="2800" b="1" dirty="0">
                <a:solidFill>
                  <a:srgbClr val="7030A0"/>
                </a:solidFill>
              </a:rPr>
              <a:t>because we can does not mean we should </a:t>
            </a:r>
            <a:r>
              <a:rPr lang="en-GB" sz="2800" dirty="0"/>
              <a:t>e.g. </a:t>
            </a:r>
          </a:p>
          <a:p>
            <a:pPr lvl="1"/>
            <a:r>
              <a:rPr lang="en-GB" sz="2800" dirty="0"/>
              <a:t>Treating LRTI in a person with severe dementia </a:t>
            </a:r>
          </a:p>
          <a:p>
            <a:pPr lvl="1"/>
            <a:r>
              <a:rPr lang="en-GB" sz="2800" dirty="0"/>
              <a:t>Investigating for a PE in a bed bound NH resident</a:t>
            </a:r>
          </a:p>
        </p:txBody>
      </p:sp>
    </p:spTree>
    <p:extLst>
      <p:ext uri="{BB962C8B-B14F-4D97-AF65-F5344CB8AC3E}">
        <p14:creationId xmlns:p14="http://schemas.microsoft.com/office/powerpoint/2010/main" val="36712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62E713-CB9D-4D2F-9530-89EDE77B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6924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Changing the response to crisis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8E2CB-F13B-4B39-B0FD-4327CC166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9652"/>
            <a:ext cx="4038600" cy="4653709"/>
          </a:xfrm>
        </p:spPr>
        <p:txBody>
          <a:bodyPr>
            <a:normAutofit/>
          </a:bodyPr>
          <a:lstStyle/>
          <a:p>
            <a:r>
              <a:rPr lang="en-GB" sz="3200" dirty="0"/>
              <a:t>Advance/anticipatory care planning</a:t>
            </a:r>
          </a:p>
          <a:p>
            <a:r>
              <a:rPr lang="en-GB" sz="3200" dirty="0"/>
              <a:t>Sharing information across services</a:t>
            </a:r>
          </a:p>
          <a:p>
            <a:r>
              <a:rPr lang="en-GB" sz="3200" dirty="0"/>
              <a:t>24/7 options for accessing help in the community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2436D4-4374-4BE6-B201-21584190B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5678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6727-8816-48A9-9D18-70D6F5C7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Your last 1000 days; living and dying well with frailty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308A8-5007-4C6B-9A31-9380D8B75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8041" y="1600202"/>
            <a:ext cx="4188759" cy="498316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Patient centred</a:t>
            </a:r>
          </a:p>
          <a:p>
            <a:r>
              <a:rPr lang="en-GB" sz="2800" dirty="0"/>
              <a:t>Optimising function- multi-dimensional</a:t>
            </a:r>
          </a:p>
          <a:p>
            <a:r>
              <a:rPr lang="en-GB" sz="2800" dirty="0"/>
              <a:t>Continuity</a:t>
            </a:r>
          </a:p>
          <a:p>
            <a:r>
              <a:rPr lang="en-GB" sz="2800" dirty="0"/>
              <a:t>Involving family and carers</a:t>
            </a:r>
          </a:p>
          <a:p>
            <a:r>
              <a:rPr lang="en-GB" sz="2800" dirty="0"/>
              <a:t>Integrating health and social care</a:t>
            </a:r>
          </a:p>
          <a:p>
            <a:r>
              <a:rPr lang="en-GB" sz="2800" dirty="0"/>
              <a:t>Multidisciplinary and multiagency</a:t>
            </a:r>
          </a:p>
          <a:p>
            <a:r>
              <a:rPr lang="en-GB" sz="2800" dirty="0"/>
              <a:t>Responsive in a crisis</a:t>
            </a:r>
          </a:p>
          <a:p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1682A08-B240-4485-8B60-57023C0F92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15" y="2225488"/>
            <a:ext cx="3866033" cy="3556747"/>
          </a:xfrm>
        </p:spPr>
      </p:pic>
    </p:spTree>
    <p:extLst>
      <p:ext uri="{BB962C8B-B14F-4D97-AF65-F5344CB8AC3E}">
        <p14:creationId xmlns:p14="http://schemas.microsoft.com/office/powerpoint/2010/main" val="67356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72F5-E15E-45D1-81FE-5E8E2334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142538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Modern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3658-32CA-4822-B4FF-9188D096B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1053"/>
            <a:ext cx="4038600" cy="4807323"/>
          </a:xfrm>
        </p:spPr>
        <p:txBody>
          <a:bodyPr>
            <a:noAutofit/>
          </a:bodyPr>
          <a:lstStyle/>
          <a:p>
            <a:endParaRPr lang="en-GB" sz="4000" dirty="0"/>
          </a:p>
          <a:p>
            <a:r>
              <a:rPr lang="en-GB" sz="4000" dirty="0"/>
              <a:t>Life saving</a:t>
            </a:r>
          </a:p>
          <a:p>
            <a:r>
              <a:rPr lang="en-GB" sz="4000" dirty="0"/>
              <a:t>Heroic</a:t>
            </a:r>
          </a:p>
          <a:p>
            <a:r>
              <a:rPr lang="en-GB" sz="4000" dirty="0"/>
              <a:t>Scientific</a:t>
            </a:r>
          </a:p>
          <a:p>
            <a:r>
              <a:rPr lang="en-GB" sz="4000" dirty="0"/>
              <a:t>Evidence based</a:t>
            </a:r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164E39-B022-46AD-9104-883A26DD0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3" y="2391533"/>
            <a:ext cx="4038600" cy="2935546"/>
          </a:xfrm>
        </p:spPr>
      </p:pic>
    </p:spTree>
    <p:extLst>
      <p:ext uri="{BB962C8B-B14F-4D97-AF65-F5344CB8AC3E}">
        <p14:creationId xmlns:p14="http://schemas.microsoft.com/office/powerpoint/2010/main" val="210454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EFC0-3ACB-48BA-A551-49C21033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3138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Modern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3C186-786D-4ED8-A64A-C3FD04F3B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629"/>
            <a:ext cx="4038600" cy="4754137"/>
          </a:xfrm>
        </p:spPr>
        <p:txBody>
          <a:bodyPr>
            <a:noAutofit/>
          </a:bodyPr>
          <a:lstStyle/>
          <a:p>
            <a:r>
              <a:rPr lang="en-GB" sz="3200" dirty="0"/>
              <a:t>Episodic</a:t>
            </a:r>
          </a:p>
          <a:p>
            <a:r>
              <a:rPr lang="en-GB" sz="3200" dirty="0"/>
              <a:t>Fragmented</a:t>
            </a:r>
          </a:p>
          <a:p>
            <a:r>
              <a:rPr lang="en-GB" sz="3200" dirty="0"/>
              <a:t>Expensive</a:t>
            </a:r>
          </a:p>
          <a:p>
            <a:r>
              <a:rPr lang="en-GB" sz="3200" dirty="0"/>
              <a:t>Burdensome</a:t>
            </a:r>
          </a:p>
          <a:p>
            <a:r>
              <a:rPr lang="en-GB" sz="3200" dirty="0"/>
              <a:t>Undignified</a:t>
            </a:r>
          </a:p>
          <a:p>
            <a:r>
              <a:rPr lang="en-GB" sz="3200" dirty="0"/>
              <a:t>Pathways of care developed to meet the needs of patients with one problem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A92ED6B2-E298-4794-80B7-A114646F3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0733"/>
            <a:ext cx="4038600" cy="3205238"/>
          </a:xfrm>
        </p:spPr>
      </p:pic>
    </p:spTree>
    <p:extLst>
      <p:ext uri="{BB962C8B-B14F-4D97-AF65-F5344CB8AC3E}">
        <p14:creationId xmlns:p14="http://schemas.microsoft.com/office/powerpoint/2010/main" val="337199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solidFill>
                  <a:srgbClr val="7030A0"/>
                </a:solidFill>
                <a:ea typeface="ＭＳ Ｐゴシック" pitchFamily="34" charset="-128"/>
              </a:rPr>
              <a:t>The burden of multi-morbidity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74059" y="1337982"/>
            <a:ext cx="7288306" cy="4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 dirty="0"/>
              <a:t>Applying NICE guidelines to a 78 year old woman with previous myocardial infarction, type-2 diabetes, osteoarthritis, COPD, and depression</a:t>
            </a:r>
            <a:r>
              <a:rPr lang="is-IS" altLang="en-US" sz="2400" dirty="0"/>
              <a:t>…</a:t>
            </a:r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11 drugs (and possibly another 10)</a:t>
            </a:r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9 lifestyle modifications</a:t>
            </a:r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8-10 routine primary care appointments</a:t>
            </a:r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8-30 psycho-social interventions</a:t>
            </a:r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Smoking cessation appointments</a:t>
            </a:r>
          </a:p>
          <a:p>
            <a:pPr marL="257175" indent="-25717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Pulmonary rehabilitation</a:t>
            </a:r>
          </a:p>
          <a:p>
            <a:pPr eaLnBrk="1" hangingPunct="1"/>
            <a:endParaRPr lang="en-GB" altLang="en-US" sz="1500" dirty="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5661211" y="5809129"/>
            <a:ext cx="2743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200" i="1" dirty="0"/>
              <a:t>Hughes et al Age &amp; Ageing 2013</a:t>
            </a:r>
          </a:p>
        </p:txBody>
      </p:sp>
    </p:spTree>
    <p:extLst>
      <p:ext uri="{BB962C8B-B14F-4D97-AF65-F5344CB8AC3E}">
        <p14:creationId xmlns:p14="http://schemas.microsoft.com/office/powerpoint/2010/main" val="157447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274638"/>
            <a:ext cx="8404412" cy="572528"/>
          </a:xfrm>
        </p:spPr>
        <p:txBody>
          <a:bodyPr>
            <a:normAutofit fontScale="90000"/>
          </a:bodyPr>
          <a:lstStyle/>
          <a:p>
            <a:br>
              <a:rPr lang="en-GB" sz="3675" b="1" dirty="0">
                <a:solidFill>
                  <a:srgbClr val="7030A0"/>
                </a:solidFill>
              </a:rPr>
            </a:br>
            <a:r>
              <a:rPr lang="en-GB" sz="6000" b="1" dirty="0">
                <a:solidFill>
                  <a:srgbClr val="7030A0"/>
                </a:solidFill>
              </a:rPr>
              <a:t>Hospitals- a place of safety?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713" y="1593476"/>
            <a:ext cx="3978137" cy="4921623"/>
          </a:xfrm>
        </p:spPr>
        <p:txBody>
          <a:bodyPr>
            <a:normAutofit/>
          </a:bodyPr>
          <a:lstStyle/>
          <a:p>
            <a:r>
              <a:rPr lang="en-GB" sz="3600" dirty="0"/>
              <a:t>Delirium</a:t>
            </a:r>
          </a:p>
          <a:p>
            <a:r>
              <a:rPr lang="en-GB" sz="3600" dirty="0"/>
              <a:t>Falls &amp; Immobility</a:t>
            </a:r>
          </a:p>
          <a:p>
            <a:r>
              <a:rPr lang="en-GB" sz="3600" dirty="0"/>
              <a:t>Incontinence</a:t>
            </a:r>
          </a:p>
          <a:p>
            <a:r>
              <a:rPr lang="en-GB" sz="3600" dirty="0"/>
              <a:t>Pressure sores</a:t>
            </a:r>
          </a:p>
          <a:p>
            <a:r>
              <a:rPr lang="en-GB" sz="3600" dirty="0"/>
              <a:t>Anorexia and weight loss</a:t>
            </a:r>
          </a:p>
          <a:p>
            <a:r>
              <a:rPr lang="en-GB" sz="3600" dirty="0"/>
              <a:t>Iatrogenic harm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21424"/>
            <a:ext cx="3834913" cy="2300948"/>
          </a:xfrm>
        </p:spPr>
      </p:pic>
    </p:spTree>
    <p:extLst>
      <p:ext uri="{BB962C8B-B14F-4D97-AF65-F5344CB8AC3E}">
        <p14:creationId xmlns:p14="http://schemas.microsoft.com/office/powerpoint/2010/main" val="256888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29552" y="450476"/>
            <a:ext cx="6979023" cy="100853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GB" altLang="en-US" sz="6000" b="1" dirty="0">
                <a:solidFill>
                  <a:srgbClr val="7030A0"/>
                </a:solidFill>
              </a:rPr>
              <a:t>What is frailty?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79077" y="1613647"/>
            <a:ext cx="7738782" cy="4861112"/>
          </a:xfrm>
        </p:spPr>
        <p:txBody>
          <a:bodyPr rtlCol="0">
            <a:normAutofit/>
          </a:bodyPr>
          <a:lstStyle/>
          <a:p>
            <a:pPr marL="357188" indent="-342900">
              <a:defRPr/>
            </a:pPr>
            <a:r>
              <a:rPr lang="en-GB" sz="2800" dirty="0"/>
              <a:t>A clinically recognised state of </a:t>
            </a:r>
            <a:r>
              <a:rPr lang="en-GB" sz="2800" dirty="0">
                <a:solidFill>
                  <a:srgbClr val="7030A0"/>
                </a:solidFill>
              </a:rPr>
              <a:t>increased vulnerability. </a:t>
            </a:r>
          </a:p>
          <a:p>
            <a:pPr marL="357188" indent="-342900">
              <a:defRPr/>
            </a:pPr>
            <a:r>
              <a:rPr lang="en-GB" sz="2800" dirty="0"/>
              <a:t>Age and morbidity related </a:t>
            </a:r>
            <a:r>
              <a:rPr lang="en-GB" sz="2800" dirty="0">
                <a:solidFill>
                  <a:srgbClr val="7030A0"/>
                </a:solidFill>
              </a:rPr>
              <a:t>decline in the  body’s physical and psychological reserves.</a:t>
            </a:r>
          </a:p>
          <a:p>
            <a:pPr marL="357188" indent="-342900">
              <a:defRPr/>
            </a:pPr>
            <a:r>
              <a:rPr lang="en-GB" sz="2800" dirty="0">
                <a:solidFill>
                  <a:srgbClr val="7030A0"/>
                </a:solidFill>
              </a:rPr>
              <a:t>At risk of dramatic deterioration </a:t>
            </a:r>
            <a:r>
              <a:rPr lang="en-GB" sz="2800" dirty="0"/>
              <a:t>in their physical and mental wellbeing after an apparently small event which challenges their health.</a:t>
            </a:r>
          </a:p>
          <a:p>
            <a:pPr marL="357188" indent="-342900">
              <a:defRPr/>
            </a:pPr>
            <a:r>
              <a:rPr lang="en-GB" sz="2800" dirty="0"/>
              <a:t>The degree of frailty of an individual is </a:t>
            </a:r>
            <a:r>
              <a:rPr lang="en-GB" sz="2800" dirty="0">
                <a:solidFill>
                  <a:srgbClr val="7030A0"/>
                </a:solidFill>
              </a:rPr>
              <a:t>not static</a:t>
            </a:r>
            <a:r>
              <a:rPr lang="en-GB" sz="2800" dirty="0"/>
              <a:t>; it naturally varies over time and can be made better and worse.</a:t>
            </a:r>
          </a:p>
          <a:p>
            <a:pPr marL="14288" indent="0">
              <a:buNone/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 idx="4294967295"/>
          </p:nvPr>
        </p:nvSpPr>
        <p:spPr>
          <a:xfrm>
            <a:off x="1136276" y="450476"/>
            <a:ext cx="6703359" cy="1082489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4800" b="1" dirty="0">
              <a:solidFill>
                <a:srgbClr val="7030A0"/>
              </a:solidFill>
            </a:endParaRPr>
          </a:p>
        </p:txBody>
      </p:sp>
      <p:pic>
        <p:nvPicPr>
          <p:cNvPr id="6147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922" y="615203"/>
            <a:ext cx="7496066" cy="5627593"/>
          </a:xfrm>
          <a:noFill/>
        </p:spPr>
      </p:pic>
    </p:spTree>
    <p:extLst>
      <p:ext uri="{BB962C8B-B14F-4D97-AF65-F5344CB8AC3E}">
        <p14:creationId xmlns:p14="http://schemas.microsoft.com/office/powerpoint/2010/main" val="153690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00100" y="558052"/>
            <a:ext cx="7429500" cy="1324535"/>
          </a:xfrm>
        </p:spPr>
        <p:txBody>
          <a:bodyPr anchor="t">
            <a:normAutofit/>
          </a:bodyPr>
          <a:lstStyle/>
          <a:p>
            <a:r>
              <a:rPr lang="en-GB" altLang="en-US" sz="4800" b="1" dirty="0" err="1">
                <a:solidFill>
                  <a:srgbClr val="7030A0"/>
                </a:solidFill>
              </a:rPr>
              <a:t>Fried’s</a:t>
            </a:r>
            <a:r>
              <a:rPr lang="en-GB" altLang="en-US" sz="4800" b="1" dirty="0">
                <a:solidFill>
                  <a:srgbClr val="7030A0"/>
                </a:solidFill>
              </a:rPr>
              <a:t> frailty phenotype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48771" y="1983441"/>
            <a:ext cx="5123329" cy="4477872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Unintentional weight loss</a:t>
            </a:r>
          </a:p>
          <a:p>
            <a:r>
              <a:rPr lang="en-GB" altLang="en-US" sz="3200" dirty="0"/>
              <a:t>Reduced muscle strength</a:t>
            </a:r>
          </a:p>
          <a:p>
            <a:r>
              <a:rPr lang="en-GB" altLang="en-US" sz="3200" dirty="0"/>
              <a:t>Reduced gait speed</a:t>
            </a:r>
          </a:p>
          <a:p>
            <a:r>
              <a:rPr lang="en-GB" altLang="en-US" sz="3200" dirty="0"/>
              <a:t>Self-reported exhaustion</a:t>
            </a:r>
          </a:p>
          <a:p>
            <a:r>
              <a:rPr lang="en-GB" altLang="en-US" sz="3200" dirty="0"/>
              <a:t> Low energy expenditure.</a:t>
            </a:r>
          </a:p>
          <a:p>
            <a:r>
              <a:rPr lang="en-GB" altLang="en-US" sz="3200" dirty="0"/>
              <a:t>Individuals with three or  more are said to have frailty</a:t>
            </a:r>
          </a:p>
          <a:p>
            <a:endParaRPr lang="en-GB" altLang="en-US" dirty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78" y="2424216"/>
            <a:ext cx="2714625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667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1516</Words>
  <Application>Microsoft Office PowerPoint</Application>
  <PresentationFormat>On-screen Show (4:3)</PresentationFormat>
  <Paragraphs>200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1_Office Theme</vt:lpstr>
      <vt:lpstr>Living and dying well with frailty</vt:lpstr>
      <vt:lpstr>  </vt:lpstr>
      <vt:lpstr>Modern Medicine</vt:lpstr>
      <vt:lpstr>Modern Medicine</vt:lpstr>
      <vt:lpstr>The burden of multi-morbidity</vt:lpstr>
      <vt:lpstr> Hospitals- a place of safety?</vt:lpstr>
      <vt:lpstr>What is frailty?</vt:lpstr>
      <vt:lpstr>PowerPoint Presentation</vt:lpstr>
      <vt:lpstr>Fried’s frailty phenotype</vt:lpstr>
      <vt:lpstr>PowerPoint Presentation</vt:lpstr>
      <vt:lpstr>PowerPoint Presentation</vt:lpstr>
      <vt:lpstr>Why is frailty important?</vt:lpstr>
      <vt:lpstr>Why is it important to identify frailty?</vt:lpstr>
      <vt:lpstr>Identifying frailty</vt:lpstr>
      <vt:lpstr> The narrative of aging and frailty </vt:lpstr>
      <vt:lpstr>What can we do about frailty?</vt:lpstr>
      <vt:lpstr>What can we do about frailty</vt:lpstr>
      <vt:lpstr>Reappraising ‘the good death’ for populations in the age of aging  Pollock &amp;Seymour Age and Aging 2018; 0: 1-3</vt:lpstr>
      <vt:lpstr>Reframing the context  1000 days of life Brian Dolan </vt:lpstr>
      <vt:lpstr>Different paradigms </vt:lpstr>
      <vt:lpstr>The last phase of life</vt:lpstr>
      <vt:lpstr>Rationalising medication </vt:lpstr>
      <vt:lpstr>End of life care and frailty- what do we need to do differently?</vt:lpstr>
      <vt:lpstr>Changing the response to crisis</vt:lpstr>
      <vt:lpstr>Your last 1000 days; living and dying well with frailty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life – how to make it a good one?</dc:title>
  <dc:creator>premila fade</dc:creator>
  <cp:lastModifiedBy>premila fade</cp:lastModifiedBy>
  <cp:revision>68</cp:revision>
  <dcterms:created xsi:type="dcterms:W3CDTF">2018-04-21T11:14:18Z</dcterms:created>
  <dcterms:modified xsi:type="dcterms:W3CDTF">2019-09-16T13:49:12Z</dcterms:modified>
</cp:coreProperties>
</file>