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eg" ContentType="image/jpeg"/>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1600" u="none">
                <a:solidFill>
                  <a:srgbClr val="000000"/>
                </a:solidFill>
                <a:latin typeface="Arial"/>
              </a:defRPr>
            </a:pPr>
            <a:r>
              <a:rPr b="1" i="0" strike="noStrike" sz="1600" u="none">
                <a:solidFill>
                  <a:srgbClr val="000000"/>
                </a:solidFill>
                <a:latin typeface="Arial"/>
              </a:rPr>
              <a:t>Key Performance Indicator
% EOL patients attending ED (M&amp;A)
Oct 18 - Sept 19</a:t>
            </a:r>
          </a:p>
        </c:rich>
      </c:tx>
      <c:layout>
        <c:manualLayout>
          <c:xMode val="edge"/>
          <c:yMode val="edge"/>
          <c:x val="0.211928"/>
          <c:y val="0"/>
          <c:w val="0.576143"/>
          <c:h val="0.227807"/>
        </c:manualLayout>
      </c:layout>
      <c:overlay val="1"/>
      <c:spPr>
        <a:noFill/>
        <a:effectLst/>
      </c:spPr>
    </c:title>
    <c:autoTitleDeleted val="1"/>
    <c:plotArea>
      <c:layout>
        <c:manualLayout>
          <c:layoutTarget val="inner"/>
          <c:xMode val="edge"/>
          <c:yMode val="edge"/>
          <c:x val="0.0747885"/>
          <c:y val="0.227807"/>
          <c:w val="0.920211"/>
          <c:h val="0.511071"/>
        </c:manualLayout>
      </c:layout>
      <c:lineChart>
        <c:grouping val="standard"/>
        <c:varyColors val="0"/>
        <c:ser>
          <c:idx val="0"/>
          <c:order val="0"/>
          <c:tx>
            <c:strRef>
              <c:f>Sheet1!$A$2</c:f>
              <c:strCache>
                <c:ptCount val="1"/>
                <c:pt idx="0">
                  <c:v>% EPaCCS pts attending ED</c:v>
                </c:pt>
              </c:strCache>
            </c:strRef>
          </c:tx>
          <c:spPr>
            <a:solidFill>
              <a:srgbClr val="4F81BD"/>
            </a:solidFill>
            <a:ln w="28575" cap="flat">
              <a:solidFill>
                <a:srgbClr val="4A7EBB"/>
              </a:solidFill>
              <a:prstDash val="solid"/>
              <a:round/>
            </a:ln>
            <a:effectLst/>
          </c:spPr>
          <c:marker>
            <c:symbol val="diamond"/>
            <c:size val="6"/>
            <c:spPr>
              <a:solidFill>
                <a:srgbClr val="4F81BD"/>
              </a:solidFill>
              <a:ln w="9525" cap="flat">
                <a:solidFill>
                  <a:srgbClr val="4A7EBB"/>
                </a:solidFill>
                <a:prstDash val="solid"/>
                <a:round/>
              </a:ln>
              <a:effectLst/>
            </c:spPr>
          </c:marker>
          <c:dLbls>
            <c:numFmt formatCode="0.#" sourceLinked="0"/>
            <c:txPr>
              <a:bodyPr/>
              <a:lstStyle/>
              <a:p>
                <a:pPr>
                  <a:defRPr b="0" i="0" strike="noStrike" sz="1400" u="none">
                    <a:solidFill>
                      <a:srgbClr val="000000"/>
                    </a:solidFill>
                    <a:latin typeface="Calibri"/>
                  </a:defRPr>
                </a:pPr>
              </a:p>
            </c:txPr>
            <c:dLblPos val="t"/>
            <c:showLegendKey val="0"/>
            <c:showVal val="0"/>
            <c:showCatName val="0"/>
            <c:showSerName val="0"/>
            <c:showPercent val="0"/>
            <c:showBubbleSize val="0"/>
            <c:showLeaderLines val="0"/>
          </c:dLbls>
          <c:cat>
            <c:strRef>
              <c:f>Sheet1!$B$1:$M$1</c:f>
              <c:strCache>
                <c:ptCount val="12"/>
                <c:pt idx="0">
                  <c:v>Oct-22</c:v>
                </c:pt>
                <c:pt idx="1">
                  <c:v>Nov-22</c:v>
                </c:pt>
                <c:pt idx="2">
                  <c:v>Dec-22</c:v>
                </c:pt>
                <c:pt idx="3">
                  <c:v>Jan-23</c:v>
                </c:pt>
                <c:pt idx="4">
                  <c:v>Feb-23</c:v>
                </c:pt>
                <c:pt idx="5">
                  <c:v>Mar-23</c:v>
                </c:pt>
                <c:pt idx="6">
                  <c:v>Apr-23</c:v>
                </c:pt>
                <c:pt idx="7">
                  <c:v>May-23</c:v>
                </c:pt>
                <c:pt idx="8">
                  <c:v>Jun-23</c:v>
                </c:pt>
                <c:pt idx="9">
                  <c:v>Jul-23</c:v>
                </c:pt>
                <c:pt idx="10">
                  <c:v>Aug-23</c:v>
                </c:pt>
                <c:pt idx="11">
                  <c:v>Sept-23</c:v>
                </c:pt>
              </c:strCache>
            </c:strRef>
          </c:cat>
          <c:val>
            <c:numRef>
              <c:f>Sheet1!$B$2:$M$2</c:f>
              <c:numCache>
                <c:ptCount val="7"/>
                <c:pt idx="0">
                  <c:v>5.100000</c:v>
                </c:pt>
                <c:pt idx="1">
                  <c:v>5.000000</c:v>
                </c:pt>
                <c:pt idx="2">
                  <c:v>4.700000</c:v>
                </c:pt>
                <c:pt idx="3">
                  <c:v>4.700000</c:v>
                </c:pt>
                <c:pt idx="4">
                  <c:v>4.800000</c:v>
                </c:pt>
                <c:pt idx="5">
                  <c:v>4.700000</c:v>
                </c:pt>
                <c:pt idx="6">
                  <c:v>4.200000</c:v>
                </c:pt>
              </c:numCache>
            </c:numRef>
          </c:val>
          <c:smooth val="0"/>
        </c:ser>
        <c:ser>
          <c:idx val="1"/>
          <c:order val="1"/>
          <c:tx>
            <c:strRef>
              <c:f>Sheet1!$A$3</c:f>
              <c:strCache>
                <c:ptCount val="1"/>
                <c:pt idx="0">
                  <c:v>Plan</c:v>
                </c:pt>
              </c:strCache>
            </c:strRef>
          </c:tx>
          <c:spPr>
            <a:noFill/>
            <a:ln w="28575" cap="flat">
              <a:solidFill>
                <a:srgbClr val="BE4B48"/>
              </a:solidFill>
              <a:prstDash val="solid"/>
              <a:round/>
            </a:ln>
            <a:effectLst/>
          </c:spPr>
          <c:marker>
            <c:symbol val="none"/>
            <c:size val="4"/>
            <c:spPr>
              <a:solidFill>
                <a:srgbClr val="000000">
                  <a:alpha val="0"/>
                </a:srgbClr>
              </a:solidFill>
              <a:ln w="28575" cap="flat">
                <a:solidFill>
                  <a:srgbClr val="BE4B48"/>
                </a:solidFill>
                <a:prstDash val="solid"/>
                <a:round/>
              </a:ln>
              <a:effectLst/>
            </c:spPr>
          </c:marker>
          <c:dLbls>
            <c:numFmt formatCode="0.#" sourceLinked="0"/>
            <c:txPr>
              <a:bodyPr/>
              <a:lstStyle/>
              <a:p>
                <a:pPr>
                  <a:defRPr b="0" i="0" strike="noStrike" sz="1400" u="none">
                    <a:solidFill>
                      <a:srgbClr val="000000"/>
                    </a:solidFill>
                    <a:latin typeface="Calibri"/>
                  </a:defRPr>
                </a:pPr>
              </a:p>
            </c:txPr>
            <c:dLblPos val="t"/>
            <c:showLegendKey val="0"/>
            <c:showVal val="0"/>
            <c:showCatName val="0"/>
            <c:showSerName val="0"/>
            <c:showPercent val="0"/>
            <c:showBubbleSize val="0"/>
            <c:showLeaderLines val="0"/>
          </c:dLbls>
          <c:cat>
            <c:strRef>
              <c:f>Sheet1!$B$1:$M$1</c:f>
              <c:strCache>
                <c:ptCount val="12"/>
                <c:pt idx="0">
                  <c:v>Oct-22</c:v>
                </c:pt>
                <c:pt idx="1">
                  <c:v>Nov-22</c:v>
                </c:pt>
                <c:pt idx="2">
                  <c:v>Dec-22</c:v>
                </c:pt>
                <c:pt idx="3">
                  <c:v>Jan-23</c:v>
                </c:pt>
                <c:pt idx="4">
                  <c:v>Feb-23</c:v>
                </c:pt>
                <c:pt idx="5">
                  <c:v>Mar-23</c:v>
                </c:pt>
                <c:pt idx="6">
                  <c:v>Apr-23</c:v>
                </c:pt>
                <c:pt idx="7">
                  <c:v>May-23</c:v>
                </c:pt>
                <c:pt idx="8">
                  <c:v>Jun-23</c:v>
                </c:pt>
                <c:pt idx="9">
                  <c:v>Jul-23</c:v>
                </c:pt>
                <c:pt idx="10">
                  <c:v>Aug-23</c:v>
                </c:pt>
                <c:pt idx="11">
                  <c:v>Sept-23</c:v>
                </c:pt>
              </c:strCache>
            </c:strRef>
          </c:cat>
          <c:val>
            <c:numRef>
              <c:f>Sheet1!$B$3:$M$3</c:f>
              <c:numCache>
                <c:ptCount val="12"/>
                <c:pt idx="0">
                  <c:v>5.500000</c:v>
                </c:pt>
                <c:pt idx="1">
                  <c:v>5.500000</c:v>
                </c:pt>
                <c:pt idx="2">
                  <c:v>5.500000</c:v>
                </c:pt>
                <c:pt idx="3">
                  <c:v>5.500000</c:v>
                </c:pt>
                <c:pt idx="4">
                  <c:v>5.500000</c:v>
                </c:pt>
                <c:pt idx="5">
                  <c:v>5.500000</c:v>
                </c:pt>
                <c:pt idx="6">
                  <c:v>5.500000</c:v>
                </c:pt>
                <c:pt idx="7">
                  <c:v>5.500000</c:v>
                </c:pt>
                <c:pt idx="8">
                  <c:v>5.500000</c:v>
                </c:pt>
                <c:pt idx="9">
                  <c:v>5.500000</c:v>
                </c:pt>
                <c:pt idx="10">
                  <c:v>5.500000</c:v>
                </c:pt>
                <c:pt idx="11">
                  <c:v>5.500000</c:v>
                </c:pt>
              </c:numCache>
            </c:numRef>
          </c:val>
          <c:smooth val="0"/>
        </c:ser>
        <c:marker val="1"/>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400" u="none">
                <a:solidFill>
                  <a:srgbClr val="000000"/>
                </a:solidFill>
                <a:latin typeface="Calibri"/>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888888"/>
              </a:solidFill>
              <a:prstDash val="solid"/>
              <a:round/>
            </a:ln>
          </c:spPr>
        </c:majorGridlines>
        <c:numFmt formatCode="0.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Calibri"/>
              </a:defRPr>
            </a:pPr>
          </a:p>
        </c:txPr>
        <c:crossAx val="2094734552"/>
        <c:crosses val="autoZero"/>
        <c:crossBetween val="between"/>
        <c:majorUnit val="1.5"/>
        <c:minorUnit val="0.75"/>
      </c:valAx>
      <c:spPr>
        <a:noFill/>
        <a:ln w="12700" cap="flat">
          <a:noFill/>
          <a:miter lim="400000"/>
        </a:ln>
        <a:effectLst/>
      </c:spPr>
    </c:plotArea>
    <c:legend>
      <c:legendPos val="b"/>
      <c:layout>
        <c:manualLayout>
          <c:xMode val="edge"/>
          <c:yMode val="edge"/>
          <c:x val="0.0438452"/>
          <c:y val="0.932549"/>
          <c:w val="0.923413"/>
          <c:h val="0.0674505"/>
        </c:manualLayout>
      </c:layout>
      <c:overlay val="1"/>
      <c:spPr>
        <a:noFill/>
        <a:ln w="12700" cap="flat">
          <a:noFill/>
          <a:miter lim="400000"/>
        </a:ln>
        <a:effectLst/>
      </c:spPr>
      <c:txPr>
        <a:bodyPr rot="0"/>
        <a:lstStyle/>
        <a:p>
          <a:pPr>
            <a:defRPr b="0" i="0" strike="noStrike" sz="1400" u="none">
              <a:solidFill>
                <a:srgbClr val="000000"/>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1600" u="none">
                <a:solidFill>
                  <a:srgbClr val="000000"/>
                </a:solidFill>
                <a:latin typeface="Arial"/>
              </a:defRPr>
            </a:pPr>
            <a:r>
              <a:rPr b="1" i="0" strike="noStrike" sz="1600" u="none">
                <a:solidFill>
                  <a:srgbClr val="000000"/>
                </a:solidFill>
                <a:latin typeface="Arial"/>
              </a:rPr>
              <a:t>Key Performance Indicator
% EOL patients attending ED (N&amp;S)
Oct 18 - Sept 19 </a:t>
            </a:r>
          </a:p>
        </c:rich>
      </c:tx>
      <c:layout>
        <c:manualLayout>
          <c:xMode val="edge"/>
          <c:yMode val="edge"/>
          <c:x val="0.216794"/>
          <c:y val="0"/>
          <c:w val="0.566411"/>
          <c:h val="0.227832"/>
        </c:manualLayout>
      </c:layout>
      <c:overlay val="1"/>
      <c:spPr>
        <a:noFill/>
        <a:effectLst/>
      </c:spPr>
    </c:title>
    <c:autoTitleDeleted val="1"/>
    <c:plotArea>
      <c:layout>
        <c:manualLayout>
          <c:layoutTarget val="inner"/>
          <c:xMode val="edge"/>
          <c:yMode val="edge"/>
          <c:x val="0.0742511"/>
          <c:y val="0.227832"/>
          <c:w val="0.920749"/>
          <c:h val="0.510908"/>
        </c:manualLayout>
      </c:layout>
      <c:lineChart>
        <c:grouping val="standard"/>
        <c:varyColors val="0"/>
        <c:ser>
          <c:idx val="0"/>
          <c:order val="0"/>
          <c:tx>
            <c:strRef>
              <c:f>Sheet1!$A$2</c:f>
              <c:strCache>
                <c:ptCount val="1"/>
                <c:pt idx="0">
                  <c:v>%+KPI!$1:$1 of EPaCCS pts attending ED</c:v>
                </c:pt>
              </c:strCache>
            </c:strRef>
          </c:tx>
          <c:spPr>
            <a:solidFill>
              <a:srgbClr val="4F81BD"/>
            </a:solidFill>
            <a:ln w="28575" cap="flat">
              <a:solidFill>
                <a:srgbClr val="4A7EBB"/>
              </a:solidFill>
              <a:prstDash val="solid"/>
              <a:round/>
            </a:ln>
            <a:effectLst/>
          </c:spPr>
          <c:marker>
            <c:symbol val="diamond"/>
            <c:size val="6"/>
            <c:spPr>
              <a:solidFill>
                <a:srgbClr val="4F81BD"/>
              </a:solidFill>
              <a:ln w="9525" cap="flat">
                <a:solidFill>
                  <a:srgbClr val="4A7EBB"/>
                </a:solidFill>
                <a:prstDash val="solid"/>
                <a:round/>
              </a:ln>
              <a:effectLst/>
            </c:spPr>
          </c:marker>
          <c:dLbls>
            <c:numFmt formatCode="0.#" sourceLinked="0"/>
            <c:txPr>
              <a:bodyPr/>
              <a:lstStyle/>
              <a:p>
                <a:pPr>
                  <a:defRPr b="0" i="0" strike="noStrike" sz="1400" u="none">
                    <a:solidFill>
                      <a:srgbClr val="000000"/>
                    </a:solidFill>
                    <a:latin typeface="Calibri"/>
                  </a:defRPr>
                </a:pPr>
              </a:p>
            </c:txPr>
            <c:dLblPos val="t"/>
            <c:showLegendKey val="0"/>
            <c:showVal val="0"/>
            <c:showCatName val="0"/>
            <c:showSerName val="0"/>
            <c:showPercent val="0"/>
            <c:showBubbleSize val="0"/>
            <c:showLeaderLines val="0"/>
          </c:dLbls>
          <c:cat>
            <c:strRef>
              <c:f>Sheet1!$B$1:$M$1</c:f>
              <c:strCache>
                <c:ptCount val="12"/>
                <c:pt idx="0">
                  <c:v>Oct-22</c:v>
                </c:pt>
                <c:pt idx="1">
                  <c:v>Nov-22</c:v>
                </c:pt>
                <c:pt idx="2">
                  <c:v>Dec-22</c:v>
                </c:pt>
                <c:pt idx="3">
                  <c:v>Jan-23</c:v>
                </c:pt>
                <c:pt idx="4">
                  <c:v>Feb-23</c:v>
                </c:pt>
                <c:pt idx="5">
                  <c:v>Mar-23</c:v>
                </c:pt>
                <c:pt idx="6">
                  <c:v>Apr-23</c:v>
                </c:pt>
                <c:pt idx="7">
                  <c:v>May-23</c:v>
                </c:pt>
                <c:pt idx="8">
                  <c:v>Jun-23</c:v>
                </c:pt>
                <c:pt idx="9">
                  <c:v>Jul-23</c:v>
                </c:pt>
                <c:pt idx="10">
                  <c:v>Aug-23</c:v>
                </c:pt>
                <c:pt idx="11">
                  <c:v>Sept-23</c:v>
                </c:pt>
              </c:strCache>
            </c:strRef>
          </c:cat>
          <c:val>
            <c:numRef>
              <c:f>Sheet1!$B$2:$M$2</c:f>
              <c:numCache>
                <c:ptCount val="7"/>
                <c:pt idx="0">
                  <c:v>7.300000</c:v>
                </c:pt>
                <c:pt idx="1">
                  <c:v>5.500000</c:v>
                </c:pt>
                <c:pt idx="2">
                  <c:v>5.200000</c:v>
                </c:pt>
                <c:pt idx="3">
                  <c:v>6.000000</c:v>
                </c:pt>
                <c:pt idx="4">
                  <c:v>5.800000</c:v>
                </c:pt>
                <c:pt idx="5">
                  <c:v>5.800000</c:v>
                </c:pt>
                <c:pt idx="6">
                  <c:v>6.000000</c:v>
                </c:pt>
              </c:numCache>
            </c:numRef>
          </c:val>
          <c:smooth val="0"/>
        </c:ser>
        <c:ser>
          <c:idx val="1"/>
          <c:order val="1"/>
          <c:tx>
            <c:strRef>
              <c:f>Sheet1!$A$3</c:f>
              <c:strCache>
                <c:ptCount val="1"/>
                <c:pt idx="0">
                  <c:v>Plan</c:v>
                </c:pt>
              </c:strCache>
            </c:strRef>
          </c:tx>
          <c:spPr>
            <a:noFill/>
            <a:ln w="28575" cap="flat">
              <a:solidFill>
                <a:srgbClr val="BE4B48"/>
              </a:solidFill>
              <a:prstDash val="solid"/>
              <a:round/>
            </a:ln>
            <a:effectLst/>
          </c:spPr>
          <c:marker>
            <c:symbol val="none"/>
            <c:size val="4"/>
            <c:spPr>
              <a:solidFill>
                <a:srgbClr val="000000">
                  <a:alpha val="0"/>
                </a:srgbClr>
              </a:solidFill>
              <a:ln w="28575" cap="flat">
                <a:solidFill>
                  <a:srgbClr val="BE4B48"/>
                </a:solidFill>
                <a:prstDash val="solid"/>
                <a:round/>
              </a:ln>
              <a:effectLst/>
            </c:spPr>
          </c:marker>
          <c:dLbls>
            <c:numFmt formatCode="0.#" sourceLinked="0"/>
            <c:txPr>
              <a:bodyPr/>
              <a:lstStyle/>
              <a:p>
                <a:pPr>
                  <a:defRPr b="0" i="0" strike="noStrike" sz="1400" u="none">
                    <a:solidFill>
                      <a:srgbClr val="000000"/>
                    </a:solidFill>
                    <a:latin typeface="Calibri"/>
                  </a:defRPr>
                </a:pPr>
              </a:p>
            </c:txPr>
            <c:dLblPos val="t"/>
            <c:showLegendKey val="0"/>
            <c:showVal val="0"/>
            <c:showCatName val="0"/>
            <c:showSerName val="0"/>
            <c:showPercent val="0"/>
            <c:showBubbleSize val="0"/>
            <c:showLeaderLines val="0"/>
          </c:dLbls>
          <c:cat>
            <c:strRef>
              <c:f>Sheet1!$B$1:$M$1</c:f>
              <c:strCache>
                <c:ptCount val="12"/>
                <c:pt idx="0">
                  <c:v>Oct-22</c:v>
                </c:pt>
                <c:pt idx="1">
                  <c:v>Nov-22</c:v>
                </c:pt>
                <c:pt idx="2">
                  <c:v>Dec-22</c:v>
                </c:pt>
                <c:pt idx="3">
                  <c:v>Jan-23</c:v>
                </c:pt>
                <c:pt idx="4">
                  <c:v>Feb-23</c:v>
                </c:pt>
                <c:pt idx="5">
                  <c:v>Mar-23</c:v>
                </c:pt>
                <c:pt idx="6">
                  <c:v>Apr-23</c:v>
                </c:pt>
                <c:pt idx="7">
                  <c:v>May-23</c:v>
                </c:pt>
                <c:pt idx="8">
                  <c:v>Jun-23</c:v>
                </c:pt>
                <c:pt idx="9">
                  <c:v>Jul-23</c:v>
                </c:pt>
                <c:pt idx="10">
                  <c:v>Aug-23</c:v>
                </c:pt>
                <c:pt idx="11">
                  <c:v>Sept-23</c:v>
                </c:pt>
              </c:strCache>
            </c:strRef>
          </c:cat>
          <c:val>
            <c:numRef>
              <c:f>Sheet1!$B$3:$M$3</c:f>
              <c:numCache>
                <c:ptCount val="12"/>
                <c:pt idx="0">
                  <c:v>7.400000</c:v>
                </c:pt>
                <c:pt idx="1">
                  <c:v>7.400000</c:v>
                </c:pt>
                <c:pt idx="2">
                  <c:v>7.400000</c:v>
                </c:pt>
                <c:pt idx="3">
                  <c:v>7.400000</c:v>
                </c:pt>
                <c:pt idx="4">
                  <c:v>7.400000</c:v>
                </c:pt>
                <c:pt idx="5">
                  <c:v>7.400000</c:v>
                </c:pt>
                <c:pt idx="6">
                  <c:v>7.400000</c:v>
                </c:pt>
                <c:pt idx="7">
                  <c:v>7.400000</c:v>
                </c:pt>
                <c:pt idx="8">
                  <c:v>7.400000</c:v>
                </c:pt>
                <c:pt idx="9">
                  <c:v>7.400000</c:v>
                </c:pt>
                <c:pt idx="10">
                  <c:v>7.400000</c:v>
                </c:pt>
                <c:pt idx="11">
                  <c:v>7.400000</c:v>
                </c:pt>
              </c:numCache>
            </c:numRef>
          </c:val>
          <c:smooth val="0"/>
        </c:ser>
        <c:marker val="1"/>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4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Calibri"/>
              </a:defRPr>
            </a:pPr>
          </a:p>
        </c:txPr>
        <c:crossAx val="2094734552"/>
        <c:crosses val="autoZero"/>
        <c:crossBetween val="between"/>
        <c:majorUnit val="2"/>
        <c:minorUnit val="1"/>
      </c:valAx>
      <c:spPr>
        <a:noFill/>
        <a:ln w="12700" cap="flat">
          <a:noFill/>
          <a:miter lim="400000"/>
        </a:ln>
        <a:effectLst/>
      </c:spPr>
    </c:plotArea>
    <c:legend>
      <c:legendPos val="b"/>
      <c:layout>
        <c:manualLayout>
          <c:xMode val="edge"/>
          <c:yMode val="edge"/>
          <c:x val="0.0439317"/>
          <c:y val="0.932543"/>
          <c:w val="0.922766"/>
          <c:h val="0.0674566"/>
        </c:manualLayout>
      </c:layout>
      <c:overlay val="1"/>
      <c:spPr>
        <a:noFill/>
        <a:ln w="12700" cap="flat">
          <a:noFill/>
          <a:miter lim="400000"/>
        </a:ln>
        <a:effectLst/>
      </c:spPr>
      <c:txPr>
        <a:bodyPr rot="0"/>
        <a:lstStyle/>
        <a:p>
          <a:pPr>
            <a:defRPr b="0" i="0" strike="noStrike" sz="1400" u="none">
              <a:solidFill>
                <a:srgbClr val="000000"/>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ph type="sldImg"/>
          </p:nvPr>
        </p:nvSpPr>
        <p:spPr>
          <a:xfrm>
            <a:off x="1143000" y="685800"/>
            <a:ext cx="4572000" cy="3429000"/>
          </a:xfrm>
          <a:prstGeom prst="rect">
            <a:avLst/>
          </a:prstGeom>
        </p:spPr>
        <p:txBody>
          <a:bodyPr/>
          <a:lstStyle/>
          <a:p>
            <a:pPr/>
          </a:p>
        </p:txBody>
      </p:sp>
      <p:sp>
        <p:nvSpPr>
          <p:cNvPr id="191" name="Shape 19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Patient ID strategy uses GSF PIG and builds on years of work using GSF in care homes and GP surgeries (all foundation, some accredited or working towards it).</a:t>
            </a:r>
          </a:p>
          <a:p>
            <a:pPr/>
            <a:r>
              <a:t>Covers all areas of social, health and community.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KPIs for integrated service in Mid Notts - most of which dovetail with GSF suggested KPIs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Patient ID strategy recommends use of GSF PIG</a:t>
            </a:r>
          </a:p>
          <a:p>
            <a:pPr/>
            <a:r>
              <a:t>EPaCCS template links to GSF prognosis</a:t>
            </a:r>
          </a:p>
          <a:p>
            <a:pPr/>
            <a:r>
              <a:t>Local Care home education uses GSF principles</a:t>
            </a:r>
          </a:p>
          <a:p>
            <a:pPr/>
            <a:r>
              <a:t>Exploration Cross Boundary GSF education/awareness workshops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stStyle>
          <a:p>
            <a:pPr/>
            <a:r>
              <a:t>–Johnny Appleseed</a:t>
            </a:r>
          </a:p>
        </p:txBody>
      </p:sp>
      <p:sp>
        <p:nvSpPr>
          <p:cNvPr id="94" name="Shape 94"/>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17" name="Shape 117"/>
          <p:cNvSpPr/>
          <p:nvPr>
            <p:ph type="title"/>
          </p:nvPr>
        </p:nvSpPr>
        <p:spPr>
          <a:xfrm>
            <a:off x="975358" y="3029936"/>
            <a:ext cx="11054083" cy="2090704"/>
          </a:xfrm>
          <a:prstGeom prst="rect">
            <a:avLst/>
          </a:prstGeom>
        </p:spPr>
        <p:txBody>
          <a:bodyPr lIns="65022" tIns="65022" rIns="65022" bIns="65022"/>
          <a:lstStyle>
            <a:lvl1pPr defTabSz="1300480">
              <a:defRPr sz="6200">
                <a:latin typeface="Calibri"/>
                <a:ea typeface="Calibri"/>
                <a:cs typeface="Calibri"/>
                <a:sym typeface="Calibri"/>
              </a:defRPr>
            </a:lvl1pPr>
          </a:lstStyle>
          <a:p>
            <a:pPr/>
            <a:r>
              <a:t>Title Text</a:t>
            </a:r>
          </a:p>
        </p:txBody>
      </p:sp>
      <p:sp>
        <p:nvSpPr>
          <p:cNvPr id="118" name="Shape 118"/>
          <p:cNvSpPr/>
          <p:nvPr>
            <p:ph type="body" sz="quarter" idx="1"/>
          </p:nvPr>
        </p:nvSpPr>
        <p:spPr>
          <a:xfrm>
            <a:off x="1950718" y="5527040"/>
            <a:ext cx="9103362" cy="2492588"/>
          </a:xfrm>
          <a:prstGeom prst="rect">
            <a:avLst/>
          </a:prstGeom>
        </p:spPr>
        <p:txBody>
          <a:bodyPr lIns="65022" tIns="65022" rIns="65022" bIns="65022" anchor="t"/>
          <a:lstStyle>
            <a:lvl1pPr marL="0" indent="0" algn="ctr" defTabSz="1300480">
              <a:spcBef>
                <a:spcPts val="900"/>
              </a:spcBef>
              <a:buSzTx/>
              <a:buNone/>
              <a:defRPr sz="4400">
                <a:solidFill>
                  <a:srgbClr val="888888"/>
                </a:solidFill>
                <a:latin typeface="Calibri"/>
                <a:ea typeface="Calibri"/>
                <a:cs typeface="Calibri"/>
                <a:sym typeface="Calibri"/>
              </a:defRPr>
            </a:lvl1pPr>
            <a:lvl2pPr marL="906234" indent="-449034" algn="ctr" defTabSz="1300480">
              <a:spcBef>
                <a:spcPts val="900"/>
              </a:spcBef>
              <a:buSzPct val="100000"/>
              <a:buChar char="–"/>
              <a:defRPr sz="4400">
                <a:solidFill>
                  <a:srgbClr val="888888"/>
                </a:solidFill>
                <a:latin typeface="Calibri"/>
                <a:ea typeface="Calibri"/>
                <a:cs typeface="Calibri"/>
                <a:sym typeface="Calibri"/>
              </a:defRPr>
            </a:lvl2pPr>
            <a:lvl3pPr indent="-419100" algn="ctr" defTabSz="1300480">
              <a:spcBef>
                <a:spcPts val="900"/>
              </a:spcBef>
              <a:buSzPct val="100000"/>
              <a:defRPr sz="4400">
                <a:solidFill>
                  <a:srgbClr val="888888"/>
                </a:solidFill>
                <a:latin typeface="Calibri"/>
                <a:ea typeface="Calibri"/>
                <a:cs typeface="Calibri"/>
                <a:sym typeface="Calibri"/>
              </a:defRPr>
            </a:lvl3pPr>
            <a:lvl4pPr marL="1874520" indent="-502919" algn="ctr" defTabSz="1300480">
              <a:spcBef>
                <a:spcPts val="900"/>
              </a:spcBef>
              <a:buSzPct val="100000"/>
              <a:buChar char="–"/>
              <a:defRPr sz="4400">
                <a:solidFill>
                  <a:srgbClr val="888888"/>
                </a:solidFill>
                <a:latin typeface="Calibri"/>
                <a:ea typeface="Calibri"/>
                <a:cs typeface="Calibri"/>
                <a:sym typeface="Calibri"/>
              </a:defRPr>
            </a:lvl4pPr>
            <a:lvl5pPr marL="2331720" indent="-502920" algn="ctr" defTabSz="1300480">
              <a:spcBef>
                <a:spcPts val="900"/>
              </a:spcBef>
              <a:buSzPct val="100000"/>
              <a:buChar char="»"/>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12005838" y="9114115"/>
            <a:ext cx="348723" cy="371345"/>
          </a:xfrm>
          <a:prstGeom prst="rect">
            <a:avLst/>
          </a:prstGeom>
        </p:spPr>
        <p:txBody>
          <a:bodyPr lIns="65022" tIns="65022" rIns="65022" bIns="65022"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26" name="Shape 126"/>
          <p:cNvSpPr/>
          <p:nvPr/>
        </p:nvSpPr>
        <p:spPr>
          <a:xfrm flipV="1">
            <a:off x="508000" y="9245596"/>
            <a:ext cx="11988801" cy="5"/>
          </a:xfrm>
          <a:prstGeom prst="line">
            <a:avLst/>
          </a:prstGeom>
          <a:ln w="76200">
            <a:solidFill>
              <a:srgbClr val="444444">
                <a:alpha val="30000"/>
              </a:srgbClr>
            </a:solidFill>
            <a:miter lim="400000"/>
          </a:ln>
        </p:spPr>
        <p:txBody>
          <a:bodyPr lIns="45718" tIns="45718" rIns="45718" bIns="45718"/>
          <a:lstStyle/>
          <a:p>
            <a:pPr/>
          </a:p>
        </p:txBody>
      </p:sp>
      <p:sp>
        <p:nvSpPr>
          <p:cNvPr id="127" name="Shape 127"/>
          <p:cNvSpPr/>
          <p:nvPr/>
        </p:nvSpPr>
        <p:spPr>
          <a:xfrm flipV="1">
            <a:off x="507999" y="507998"/>
            <a:ext cx="11988802" cy="3"/>
          </a:xfrm>
          <a:prstGeom prst="line">
            <a:avLst/>
          </a:prstGeom>
          <a:ln w="12700">
            <a:solidFill>
              <a:srgbClr val="444444">
                <a:alpha val="30000"/>
              </a:srgbClr>
            </a:solidFill>
            <a:miter lim="400000"/>
          </a:ln>
        </p:spPr>
        <p:txBody>
          <a:bodyPr lIns="45718" tIns="45718" rIns="45718" bIns="45718"/>
          <a:lstStyle/>
          <a:p>
            <a:pPr/>
          </a:p>
        </p:txBody>
      </p:sp>
      <p:sp>
        <p:nvSpPr>
          <p:cNvPr id="128" name="Shape 128"/>
          <p:cNvSpPr/>
          <p:nvPr>
            <p:ph type="sldNum" sz="quarter" idx="2"/>
          </p:nvPr>
        </p:nvSpPr>
        <p:spPr>
          <a:xfrm>
            <a:off x="12166701" y="8763000"/>
            <a:ext cx="342901" cy="368300"/>
          </a:xfrm>
          <a:prstGeom prst="rect">
            <a:avLst/>
          </a:prstGeom>
        </p:spPr>
        <p:txBody>
          <a:bodyPr/>
          <a:lstStyle>
            <a:lvl1pPr>
              <a:defRPr>
                <a:solidFill>
                  <a:srgbClr val="60606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35" name="Shape 135"/>
          <p:cNvSpPr/>
          <p:nvPr>
            <p:ph type="title"/>
          </p:nvPr>
        </p:nvSpPr>
        <p:spPr>
          <a:xfrm>
            <a:off x="650238" y="390595"/>
            <a:ext cx="11704324" cy="1625603"/>
          </a:xfrm>
          <a:prstGeom prst="rect">
            <a:avLst/>
          </a:prstGeom>
        </p:spPr>
        <p:txBody>
          <a:bodyPr lIns="65022" tIns="65022" rIns="65022" bIns="65022"/>
          <a:lstStyle>
            <a:lvl1pPr defTabSz="1300480">
              <a:defRPr sz="6200">
                <a:latin typeface="Calibri"/>
                <a:ea typeface="Calibri"/>
                <a:cs typeface="Calibri"/>
                <a:sym typeface="Calibri"/>
              </a:defRPr>
            </a:lvl1pPr>
          </a:lstStyle>
          <a:p>
            <a:pPr/>
            <a:r>
              <a:t>Title Text</a:t>
            </a:r>
          </a:p>
        </p:txBody>
      </p:sp>
      <p:sp>
        <p:nvSpPr>
          <p:cNvPr id="136" name="Shape 136"/>
          <p:cNvSpPr/>
          <p:nvPr>
            <p:ph type="body" idx="1"/>
          </p:nvPr>
        </p:nvSpPr>
        <p:spPr>
          <a:xfrm>
            <a:off x="650238" y="2275838"/>
            <a:ext cx="11704324" cy="6436928"/>
          </a:xfrm>
          <a:prstGeom prst="rect">
            <a:avLst/>
          </a:prstGeom>
        </p:spPr>
        <p:txBody>
          <a:bodyPr lIns="65022" tIns="65022" rIns="65022" bIns="65022" anchor="t"/>
          <a:lstStyle>
            <a:lvl1pPr marL="471487" indent="-471487" defTabSz="1300480">
              <a:spcBef>
                <a:spcPts val="900"/>
              </a:spcBef>
              <a:buSzPct val="100000"/>
              <a:buFont typeface="Arial"/>
              <a:defRPr sz="4400">
                <a:latin typeface="Calibri"/>
                <a:ea typeface="Calibri"/>
                <a:cs typeface="Calibri"/>
                <a:sym typeface="Calibri"/>
              </a:defRPr>
            </a:lvl1pPr>
            <a:lvl2pPr marL="906234" indent="-449034" defTabSz="1300480">
              <a:spcBef>
                <a:spcPts val="900"/>
              </a:spcBef>
              <a:buSzPct val="100000"/>
              <a:buFont typeface="Arial"/>
              <a:buChar char="–"/>
              <a:defRPr sz="4400">
                <a:latin typeface="Calibri"/>
                <a:ea typeface="Calibri"/>
                <a:cs typeface="Calibri"/>
                <a:sym typeface="Calibri"/>
              </a:defRPr>
            </a:lvl2pPr>
            <a:lvl3pPr indent="-419100" defTabSz="1300480">
              <a:spcBef>
                <a:spcPts val="900"/>
              </a:spcBef>
              <a:buSzPct val="100000"/>
              <a:buFont typeface="Arial"/>
              <a:defRPr sz="4400">
                <a:latin typeface="Calibri"/>
                <a:ea typeface="Calibri"/>
                <a:cs typeface="Calibri"/>
                <a:sym typeface="Calibri"/>
              </a:defRPr>
            </a:lvl3pPr>
            <a:lvl4pPr marL="1874520" indent="-502919" defTabSz="1300480">
              <a:spcBef>
                <a:spcPts val="900"/>
              </a:spcBef>
              <a:buSzPct val="100000"/>
              <a:buFont typeface="Arial"/>
              <a:buChar char="–"/>
              <a:defRPr sz="4400">
                <a:latin typeface="Calibri"/>
                <a:ea typeface="Calibri"/>
                <a:cs typeface="Calibri"/>
                <a:sym typeface="Calibri"/>
              </a:defRPr>
            </a:lvl4pPr>
            <a:lvl5pPr marL="2331720" indent="-502920" defTabSz="1300480">
              <a:spcBef>
                <a:spcPts val="9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7" name="Shape 137"/>
          <p:cNvSpPr/>
          <p:nvPr>
            <p:ph type="sldNum" sz="quarter" idx="2"/>
          </p:nvPr>
        </p:nvSpPr>
        <p:spPr>
          <a:xfrm>
            <a:off x="12005838" y="9114115"/>
            <a:ext cx="348723" cy="371345"/>
          </a:xfrm>
          <a:prstGeom prst="rect">
            <a:avLst/>
          </a:prstGeom>
        </p:spPr>
        <p:txBody>
          <a:bodyPr lIns="65022" tIns="65022" rIns="65022" bIns="65022"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44" name="Shape 144"/>
          <p:cNvSpPr/>
          <p:nvPr>
            <p:ph type="title"/>
          </p:nvPr>
        </p:nvSpPr>
        <p:spPr>
          <a:xfrm>
            <a:off x="650238" y="390595"/>
            <a:ext cx="11704324" cy="1625603"/>
          </a:xfrm>
          <a:prstGeom prst="rect">
            <a:avLst/>
          </a:prstGeom>
        </p:spPr>
        <p:txBody>
          <a:bodyPr lIns="65022" tIns="65022" rIns="65022" bIns="65022"/>
          <a:lstStyle>
            <a:lvl1pPr defTabSz="1300480">
              <a:defRPr sz="6200">
                <a:latin typeface="Calibri"/>
                <a:ea typeface="Calibri"/>
                <a:cs typeface="Calibri"/>
                <a:sym typeface="Calibri"/>
              </a:defRPr>
            </a:lvl1pPr>
          </a:lstStyle>
          <a:p>
            <a:pPr/>
            <a:r>
              <a:t>Title Text</a:t>
            </a:r>
          </a:p>
        </p:txBody>
      </p:sp>
      <p:sp>
        <p:nvSpPr>
          <p:cNvPr id="145" name="Shape 145"/>
          <p:cNvSpPr/>
          <p:nvPr>
            <p:ph type="body" sz="quarter" idx="1"/>
          </p:nvPr>
        </p:nvSpPr>
        <p:spPr>
          <a:xfrm>
            <a:off x="650238" y="2183270"/>
            <a:ext cx="5746048" cy="909887"/>
          </a:xfrm>
          <a:prstGeom prst="rect">
            <a:avLst/>
          </a:prstGeom>
        </p:spPr>
        <p:txBody>
          <a:bodyPr lIns="65022" tIns="65022" rIns="65022" bIns="65022" anchor="b"/>
          <a:lstStyle>
            <a:lvl1pPr marL="0" indent="0" defTabSz="1300480">
              <a:spcBef>
                <a:spcPts val="700"/>
              </a:spcBef>
              <a:buSzTx/>
              <a:buNone/>
              <a:defRPr b="1" sz="3400">
                <a:latin typeface="Calibri"/>
                <a:ea typeface="Calibri"/>
                <a:cs typeface="Calibri"/>
                <a:sym typeface="Calibri"/>
              </a:defRPr>
            </a:lvl1pPr>
            <a:lvl2pPr marL="804181" indent="-346981" defTabSz="1300480">
              <a:spcBef>
                <a:spcPts val="700"/>
              </a:spcBef>
              <a:buSzPct val="100000"/>
              <a:buChar char="–"/>
              <a:defRPr b="1" sz="3400">
                <a:latin typeface="Calibri"/>
                <a:ea typeface="Calibri"/>
                <a:cs typeface="Calibri"/>
                <a:sym typeface="Calibri"/>
              </a:defRPr>
            </a:lvl2pPr>
            <a:lvl3pPr marL="1238250" indent="-323850" defTabSz="1300480">
              <a:spcBef>
                <a:spcPts val="700"/>
              </a:spcBef>
              <a:buSzPct val="100000"/>
              <a:defRPr b="1" sz="3400">
                <a:latin typeface="Calibri"/>
                <a:ea typeface="Calibri"/>
                <a:cs typeface="Calibri"/>
                <a:sym typeface="Calibri"/>
              </a:defRPr>
            </a:lvl3pPr>
            <a:lvl4pPr marL="1760220" indent="-388619" defTabSz="1300480">
              <a:spcBef>
                <a:spcPts val="700"/>
              </a:spcBef>
              <a:buSzPct val="100000"/>
              <a:buChar char="–"/>
              <a:defRPr b="1" sz="3400">
                <a:latin typeface="Calibri"/>
                <a:ea typeface="Calibri"/>
                <a:cs typeface="Calibri"/>
                <a:sym typeface="Calibri"/>
              </a:defRPr>
            </a:lvl4pPr>
            <a:lvl5pPr marL="2217420" indent="-388620" defTabSz="1300480">
              <a:spcBef>
                <a:spcPts val="700"/>
              </a:spcBef>
              <a:buSzPct val="100000"/>
              <a:buChar char="»"/>
              <a:defRPr b="1" sz="3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46" name="Shape 146"/>
          <p:cNvSpPr/>
          <p:nvPr>
            <p:ph type="body" sz="quarter" idx="13"/>
          </p:nvPr>
        </p:nvSpPr>
        <p:spPr>
          <a:xfrm>
            <a:off x="6606257" y="2183270"/>
            <a:ext cx="5748305" cy="909886"/>
          </a:xfrm>
          <a:prstGeom prst="rect">
            <a:avLst/>
          </a:prstGeom>
        </p:spPr>
        <p:txBody>
          <a:bodyPr lIns="65022" tIns="65022" rIns="65022" bIns="65022" anchor="b"/>
          <a:lstStyle/>
          <a:p>
            <a:pPr/>
          </a:p>
        </p:txBody>
      </p:sp>
      <p:sp>
        <p:nvSpPr>
          <p:cNvPr id="147" name="Shape 147"/>
          <p:cNvSpPr/>
          <p:nvPr>
            <p:ph type="sldNum" sz="quarter" idx="2"/>
          </p:nvPr>
        </p:nvSpPr>
        <p:spPr>
          <a:xfrm>
            <a:off x="12005838" y="9114115"/>
            <a:ext cx="348723" cy="371345"/>
          </a:xfrm>
          <a:prstGeom prst="rect">
            <a:avLst/>
          </a:prstGeom>
        </p:spPr>
        <p:txBody>
          <a:bodyPr lIns="65022" tIns="65022" rIns="65022" bIns="65022"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54" name="Shape 154"/>
          <p:cNvSpPr/>
          <p:nvPr>
            <p:ph type="title"/>
          </p:nvPr>
        </p:nvSpPr>
        <p:spPr>
          <a:xfrm>
            <a:off x="3019662" y="518318"/>
            <a:ext cx="9091274" cy="1886681"/>
          </a:xfrm>
          <a:prstGeom prst="rect">
            <a:avLst/>
          </a:prstGeom>
        </p:spPr>
        <p:txBody>
          <a:bodyPr lIns="66344" tIns="66344" rIns="66344" bIns="66344"/>
          <a:lstStyle>
            <a:lvl1pPr algn="l" defTabSz="1326884">
              <a:lnSpc>
                <a:spcPct val="90000"/>
              </a:lnSpc>
              <a:defRPr sz="1700">
                <a:latin typeface="Arial"/>
                <a:ea typeface="Arial"/>
                <a:cs typeface="Arial"/>
                <a:sym typeface="Arial"/>
              </a:defRPr>
            </a:lvl1pPr>
          </a:lstStyle>
          <a:p>
            <a:pPr/>
            <a:r>
              <a:t>Title Text</a:t>
            </a:r>
          </a:p>
        </p:txBody>
      </p:sp>
      <p:sp>
        <p:nvSpPr>
          <p:cNvPr id="155" name="Shape 155"/>
          <p:cNvSpPr/>
          <p:nvPr>
            <p:ph type="body" idx="1"/>
          </p:nvPr>
        </p:nvSpPr>
        <p:spPr>
          <a:xfrm>
            <a:off x="893864" y="2596200"/>
            <a:ext cx="11217072" cy="6189874"/>
          </a:xfrm>
          <a:prstGeom prst="rect">
            <a:avLst/>
          </a:prstGeom>
        </p:spPr>
        <p:txBody>
          <a:bodyPr lIns="66344" tIns="66344" rIns="66344" bIns="66344" anchor="t"/>
          <a:lstStyle>
            <a:lvl1pPr marL="331721" indent="-331721" defTabSz="1326884">
              <a:lnSpc>
                <a:spcPct val="90000"/>
              </a:lnSpc>
              <a:spcBef>
                <a:spcPts val="1400"/>
              </a:spcBef>
              <a:buSzPct val="100000"/>
              <a:buFont typeface="Arial"/>
              <a:defRPr sz="1700">
                <a:latin typeface="Arial"/>
                <a:ea typeface="Arial"/>
                <a:cs typeface="Arial"/>
                <a:sym typeface="Arial"/>
              </a:defRPr>
            </a:lvl1pPr>
            <a:lvl2pPr marL="995162" indent="-331721" defTabSz="1326884">
              <a:lnSpc>
                <a:spcPct val="90000"/>
              </a:lnSpc>
              <a:spcBef>
                <a:spcPts val="1400"/>
              </a:spcBef>
              <a:buSzPct val="100000"/>
              <a:buFont typeface="Arial"/>
              <a:defRPr sz="1700">
                <a:latin typeface="Arial"/>
                <a:ea typeface="Arial"/>
                <a:cs typeface="Arial"/>
                <a:sym typeface="Arial"/>
              </a:defRPr>
            </a:lvl2pPr>
            <a:lvl3pPr marL="1658607" indent="-331721" defTabSz="1326884">
              <a:lnSpc>
                <a:spcPct val="90000"/>
              </a:lnSpc>
              <a:spcBef>
                <a:spcPts val="1400"/>
              </a:spcBef>
              <a:buSzPct val="100000"/>
              <a:buFont typeface="Arial"/>
              <a:defRPr sz="1700">
                <a:latin typeface="Arial"/>
                <a:ea typeface="Arial"/>
                <a:cs typeface="Arial"/>
                <a:sym typeface="Arial"/>
              </a:defRPr>
            </a:lvl3pPr>
            <a:lvl4pPr marL="2322048" indent="-331721" defTabSz="1326884">
              <a:lnSpc>
                <a:spcPct val="90000"/>
              </a:lnSpc>
              <a:spcBef>
                <a:spcPts val="1400"/>
              </a:spcBef>
              <a:buSzPct val="100000"/>
              <a:buFont typeface="Arial"/>
              <a:defRPr sz="1700">
                <a:latin typeface="Arial"/>
                <a:ea typeface="Arial"/>
                <a:cs typeface="Arial"/>
                <a:sym typeface="Arial"/>
              </a:defRPr>
            </a:lvl4pPr>
            <a:lvl5pPr marL="2985491" indent="-331721" defTabSz="1326884">
              <a:lnSpc>
                <a:spcPct val="90000"/>
              </a:lnSpc>
              <a:spcBef>
                <a:spcPts val="1400"/>
              </a:spcBef>
              <a:buSzPct val="100000"/>
              <a:buFont typeface="Arial"/>
              <a:defRPr sz="17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6" name="Shape 156"/>
          <p:cNvSpPr/>
          <p:nvPr>
            <p:ph type="sldNum" sz="quarter" idx="2"/>
          </p:nvPr>
        </p:nvSpPr>
        <p:spPr>
          <a:xfrm>
            <a:off x="11725402" y="9109971"/>
            <a:ext cx="385536" cy="379626"/>
          </a:xfrm>
          <a:prstGeom prst="rect">
            <a:avLst/>
          </a:prstGeom>
        </p:spPr>
        <p:txBody>
          <a:bodyPr lIns="66344" tIns="66344" rIns="66344" bIns="66344" anchor="ctr"/>
          <a:lstStyle>
            <a:lvl1pPr algn="r">
              <a:defRPr sz="17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63" name="Shape 163"/>
          <p:cNvSpPr/>
          <p:nvPr>
            <p:ph type="title"/>
          </p:nvPr>
        </p:nvSpPr>
        <p:spPr>
          <a:xfrm>
            <a:off x="650240" y="390595"/>
            <a:ext cx="11704320" cy="1625601"/>
          </a:xfrm>
          <a:prstGeom prst="rect">
            <a:avLst/>
          </a:prstGeom>
        </p:spPr>
        <p:txBody>
          <a:bodyPr lIns="65022" tIns="65022" rIns="65022" bIns="65022"/>
          <a:lstStyle>
            <a:lvl1pPr defTabSz="1300458">
              <a:defRPr sz="6300">
                <a:latin typeface="Calibri"/>
                <a:ea typeface="Calibri"/>
                <a:cs typeface="Calibri"/>
                <a:sym typeface="Calibri"/>
              </a:defRPr>
            </a:lvl1pPr>
          </a:lstStyle>
          <a:p>
            <a:pPr/>
            <a:r>
              <a:t>Title Text</a:t>
            </a:r>
          </a:p>
        </p:txBody>
      </p:sp>
      <p:sp>
        <p:nvSpPr>
          <p:cNvPr id="164" name="Shape 164"/>
          <p:cNvSpPr/>
          <p:nvPr>
            <p:ph type="body" idx="1"/>
          </p:nvPr>
        </p:nvSpPr>
        <p:spPr>
          <a:xfrm>
            <a:off x="650240" y="2275839"/>
            <a:ext cx="11704320" cy="6436928"/>
          </a:xfrm>
          <a:prstGeom prst="rect">
            <a:avLst/>
          </a:prstGeom>
        </p:spPr>
        <p:txBody>
          <a:bodyPr lIns="65022" tIns="65022" rIns="65022" bIns="65022" anchor="t"/>
          <a:lstStyle>
            <a:lvl1pPr marL="487671" indent="-487671" defTabSz="1300458">
              <a:spcBef>
                <a:spcPts val="1100"/>
              </a:spcBef>
              <a:buSzPct val="100000"/>
              <a:buFont typeface="Arial"/>
              <a:defRPr sz="4600">
                <a:latin typeface="Calibri"/>
                <a:ea typeface="Calibri"/>
                <a:cs typeface="Calibri"/>
                <a:sym typeface="Calibri"/>
              </a:defRPr>
            </a:lvl1pPr>
            <a:lvl2pPr marL="1117581" indent="-467353" defTabSz="1300458">
              <a:spcBef>
                <a:spcPts val="1100"/>
              </a:spcBef>
              <a:buSzPct val="100000"/>
              <a:buFont typeface="Arial"/>
              <a:buChar char="–"/>
              <a:defRPr sz="4600">
                <a:latin typeface="Calibri"/>
                <a:ea typeface="Calibri"/>
                <a:cs typeface="Calibri"/>
                <a:sym typeface="Calibri"/>
              </a:defRPr>
            </a:lvl2pPr>
            <a:lvl3pPr marL="1740320" indent="-439860" defTabSz="1300458">
              <a:spcBef>
                <a:spcPts val="1100"/>
              </a:spcBef>
              <a:buSzPct val="100000"/>
              <a:buFont typeface="Arial"/>
              <a:defRPr sz="4600">
                <a:latin typeface="Calibri"/>
                <a:ea typeface="Calibri"/>
                <a:cs typeface="Calibri"/>
                <a:sym typeface="Calibri"/>
              </a:defRPr>
            </a:lvl3pPr>
            <a:lvl4pPr marL="2484806" indent="-534117" defTabSz="1300458">
              <a:spcBef>
                <a:spcPts val="1100"/>
              </a:spcBef>
              <a:buSzPct val="100000"/>
              <a:buFont typeface="Arial"/>
              <a:buChar char="–"/>
              <a:defRPr sz="4600">
                <a:latin typeface="Calibri"/>
                <a:ea typeface="Calibri"/>
                <a:cs typeface="Calibri"/>
                <a:sym typeface="Calibri"/>
              </a:defRPr>
            </a:lvl4pPr>
            <a:lvl5pPr marL="3135035" indent="-534117" defTabSz="1300458">
              <a:spcBef>
                <a:spcPts val="1100"/>
              </a:spcBef>
              <a:buSzPct val="100000"/>
              <a:buFont typeface="Arial"/>
              <a:buChar char="»"/>
              <a:defRPr sz="4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5" name="Shape 165"/>
          <p:cNvSpPr/>
          <p:nvPr>
            <p:ph type="sldNum" sz="quarter" idx="2"/>
          </p:nvPr>
        </p:nvSpPr>
        <p:spPr>
          <a:xfrm>
            <a:off x="11992964" y="9101415"/>
            <a:ext cx="361596" cy="396745"/>
          </a:xfrm>
          <a:prstGeom prst="rect">
            <a:avLst/>
          </a:prstGeom>
        </p:spPr>
        <p:txBody>
          <a:bodyPr lIns="65022" tIns="65022" rIns="65022" bIns="65022" anchor="ctr"/>
          <a:lstStyle>
            <a:lvl1pPr algn="r">
              <a:defRPr sz="17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72" name="Shape 172"/>
          <p:cNvSpPr/>
          <p:nvPr>
            <p:ph type="title"/>
          </p:nvPr>
        </p:nvSpPr>
        <p:spPr>
          <a:xfrm>
            <a:off x="650238" y="390595"/>
            <a:ext cx="11704325" cy="1625603"/>
          </a:xfrm>
          <a:prstGeom prst="rect">
            <a:avLst/>
          </a:prstGeom>
        </p:spPr>
        <p:txBody>
          <a:bodyPr lIns="65022" tIns="65022" rIns="65022" bIns="65022"/>
          <a:lstStyle>
            <a:lvl1pPr defTabSz="1300480">
              <a:defRPr sz="6200">
                <a:latin typeface="Calibri"/>
                <a:ea typeface="Calibri"/>
                <a:cs typeface="Calibri"/>
                <a:sym typeface="Calibri"/>
              </a:defRPr>
            </a:lvl1pPr>
          </a:lstStyle>
          <a:p>
            <a:pPr/>
            <a:r>
              <a:t>Title Text</a:t>
            </a:r>
          </a:p>
        </p:txBody>
      </p:sp>
      <p:sp>
        <p:nvSpPr>
          <p:cNvPr id="173" name="Shape 173"/>
          <p:cNvSpPr/>
          <p:nvPr>
            <p:ph type="body" sz="quarter" idx="1"/>
          </p:nvPr>
        </p:nvSpPr>
        <p:spPr>
          <a:xfrm>
            <a:off x="650238" y="2183270"/>
            <a:ext cx="5746049" cy="909888"/>
          </a:xfrm>
          <a:prstGeom prst="rect">
            <a:avLst/>
          </a:prstGeom>
        </p:spPr>
        <p:txBody>
          <a:bodyPr lIns="65022" tIns="65022" rIns="65022" bIns="65022" anchor="b"/>
          <a:lstStyle>
            <a:lvl1pPr marL="0" indent="0" defTabSz="1300480">
              <a:spcBef>
                <a:spcPts val="700"/>
              </a:spcBef>
              <a:buSzTx/>
              <a:buNone/>
              <a:defRPr b="1" sz="3400">
                <a:latin typeface="Calibri"/>
                <a:ea typeface="Calibri"/>
                <a:cs typeface="Calibri"/>
                <a:sym typeface="Calibri"/>
              </a:defRPr>
            </a:lvl1pPr>
            <a:lvl2pPr marL="804181" indent="-346981" defTabSz="1300480">
              <a:spcBef>
                <a:spcPts val="700"/>
              </a:spcBef>
              <a:buSzPct val="100000"/>
              <a:buChar char="–"/>
              <a:defRPr b="1" sz="3400">
                <a:latin typeface="Calibri"/>
                <a:ea typeface="Calibri"/>
                <a:cs typeface="Calibri"/>
                <a:sym typeface="Calibri"/>
              </a:defRPr>
            </a:lvl2pPr>
            <a:lvl3pPr marL="1238250" indent="-323850" defTabSz="1300480">
              <a:spcBef>
                <a:spcPts val="700"/>
              </a:spcBef>
              <a:buSzPct val="100000"/>
              <a:defRPr b="1" sz="3400">
                <a:latin typeface="Calibri"/>
                <a:ea typeface="Calibri"/>
                <a:cs typeface="Calibri"/>
                <a:sym typeface="Calibri"/>
              </a:defRPr>
            </a:lvl3pPr>
            <a:lvl4pPr marL="1760220" indent="-388619" defTabSz="1300480">
              <a:spcBef>
                <a:spcPts val="700"/>
              </a:spcBef>
              <a:buSzPct val="100000"/>
              <a:buChar char="–"/>
              <a:defRPr b="1" sz="3400">
                <a:latin typeface="Calibri"/>
                <a:ea typeface="Calibri"/>
                <a:cs typeface="Calibri"/>
                <a:sym typeface="Calibri"/>
              </a:defRPr>
            </a:lvl4pPr>
            <a:lvl5pPr marL="2217420" indent="-388620" defTabSz="1300480">
              <a:spcBef>
                <a:spcPts val="700"/>
              </a:spcBef>
              <a:buSzPct val="100000"/>
              <a:buChar char="»"/>
              <a:defRPr b="1" sz="3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74" name="Shape 174"/>
          <p:cNvSpPr/>
          <p:nvPr>
            <p:ph type="body" sz="quarter" idx="13"/>
          </p:nvPr>
        </p:nvSpPr>
        <p:spPr>
          <a:xfrm>
            <a:off x="6606257" y="2183270"/>
            <a:ext cx="5748306" cy="909886"/>
          </a:xfrm>
          <a:prstGeom prst="rect">
            <a:avLst/>
          </a:prstGeom>
        </p:spPr>
        <p:txBody>
          <a:bodyPr lIns="65022" tIns="65022" rIns="65022" bIns="65022" anchor="b"/>
          <a:lstStyle/>
          <a:p>
            <a:pPr/>
          </a:p>
        </p:txBody>
      </p:sp>
      <p:sp>
        <p:nvSpPr>
          <p:cNvPr id="175" name="Shape 175"/>
          <p:cNvSpPr/>
          <p:nvPr>
            <p:ph type="sldNum" sz="quarter" idx="2"/>
          </p:nvPr>
        </p:nvSpPr>
        <p:spPr>
          <a:xfrm>
            <a:off x="12005838" y="9114115"/>
            <a:ext cx="348723" cy="371345"/>
          </a:xfrm>
          <a:prstGeom prst="rect">
            <a:avLst/>
          </a:prstGeom>
        </p:spPr>
        <p:txBody>
          <a:bodyPr lIns="65022" tIns="65022" rIns="65022" bIns="65022"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82" name="Shape 182"/>
          <p:cNvSpPr/>
          <p:nvPr>
            <p:ph type="title"/>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pPr/>
            <a:r>
              <a:t>Title Text</a:t>
            </a:r>
          </a:p>
        </p:txBody>
      </p:sp>
      <p:sp>
        <p:nvSpPr>
          <p:cNvPr id="183" name="Shape 183"/>
          <p:cNvSpPr/>
          <p:nvPr>
            <p:ph type="body" idx="1"/>
          </p:nvPr>
        </p:nvSpPr>
        <p:spPr>
          <a:xfrm>
            <a:off x="650239" y="2275839"/>
            <a:ext cx="11704322" cy="6436927"/>
          </a:xfrm>
          <a:prstGeom prst="rect">
            <a:avLst/>
          </a:prstGeom>
        </p:spPr>
        <p:txBody>
          <a:bodyPr lIns="65023" tIns="65023" rIns="65023" bIns="65023" anchor="t"/>
          <a:lstStyle>
            <a:lvl1pPr marL="471487" indent="-471487" defTabSz="1300480">
              <a:spcBef>
                <a:spcPts val="1000"/>
              </a:spcBef>
              <a:buSzPct val="100000"/>
              <a:buFont typeface="Arial"/>
              <a:defRPr sz="4400">
                <a:latin typeface="Calibri"/>
                <a:ea typeface="Calibri"/>
                <a:cs typeface="Calibri"/>
                <a:sym typeface="Calibri"/>
              </a:defRPr>
            </a:lvl1pPr>
            <a:lvl2pPr marL="906235" indent="-449035" defTabSz="1300480">
              <a:spcBef>
                <a:spcPts val="1000"/>
              </a:spcBef>
              <a:buSzPct val="100000"/>
              <a:buFont typeface="Arial"/>
              <a:buChar char="–"/>
              <a:defRPr sz="4400">
                <a:latin typeface="Calibri"/>
                <a:ea typeface="Calibri"/>
                <a:cs typeface="Calibri"/>
                <a:sym typeface="Calibri"/>
              </a:defRPr>
            </a:lvl2pPr>
            <a:lvl3pPr indent="-419100" defTabSz="1300480">
              <a:spcBef>
                <a:spcPts val="1000"/>
              </a:spcBef>
              <a:buSzPct val="100000"/>
              <a:buFont typeface="Arial"/>
              <a:defRPr sz="4400">
                <a:latin typeface="Calibri"/>
                <a:ea typeface="Calibri"/>
                <a:cs typeface="Calibri"/>
                <a:sym typeface="Calibri"/>
              </a:defRPr>
            </a:lvl3pPr>
            <a:lvl4pPr marL="1874520" indent="-502920" defTabSz="1300480">
              <a:spcBef>
                <a:spcPts val="1000"/>
              </a:spcBef>
              <a:buSzPct val="100000"/>
              <a:buFont typeface="Arial"/>
              <a:buChar char="–"/>
              <a:defRPr sz="4400">
                <a:latin typeface="Calibri"/>
                <a:ea typeface="Calibri"/>
                <a:cs typeface="Calibri"/>
                <a:sym typeface="Calibri"/>
              </a:defRPr>
            </a:lvl4pPr>
            <a:lvl5pPr marL="2331720" indent="-502920" defTabSz="1300480">
              <a:spcBef>
                <a:spcPts val="10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4" name="Shape 184"/>
          <p:cNvSpPr/>
          <p:nvPr>
            <p:ph type="sldNum" sz="quarter" idx="2"/>
          </p:nvPr>
        </p:nvSpPr>
        <p:spPr>
          <a:xfrm>
            <a:off x="12005834" y="9114112"/>
            <a:ext cx="348727" cy="371349"/>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2"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jpeg"/><Relationship Id="rId3" Type="http://schemas.openxmlformats.org/officeDocument/2006/relationships/chart" Target="../charts/chart1.xml"/><Relationship Id="rId4" Type="http://schemas.openxmlformats.org/officeDocument/2006/relationships/chart" Target="../charts/char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hyperlink" Target="http://endoflifecareambitions.org.uk/" TargetMode="External"/><Relationship Id="rId4" Type="http://schemas.openxmlformats.org/officeDocument/2006/relationships/hyperlink" Target="http://www.respectprocess.org.uk/" TargetMode="External"/><Relationship Id="rId5" Type="http://schemas.openxmlformats.org/officeDocument/2006/relationships/hyperlink" Target="http://www.goldstandardsframework.org.uk/training-programmes" TargetMode="External"/><Relationship Id="rId6" Type="http://schemas.openxmlformats.org/officeDocument/2006/relationships/hyperlink" Target="http://www.endoflifecare-intelligence.org.uk/view?rid=787" TargetMode="External"/><Relationship Id="rId7" Type="http://schemas.openxmlformats.org/officeDocument/2006/relationships/hyperlink" Target="http://www.ncpc.org.uk/sites/default/files/Who_Cares_Conference_Report.pdf" TargetMode="External"/><Relationship Id="rId8" Type="http://schemas.openxmlformats.org/officeDocument/2006/relationships/hyperlink" Target="https://www.hospiceuk.org/docs/default-source/Policy-and-Campaigns/briefings-and-consultations-documents-and-files/no-painful-compromise_pain-management-report-(final).pdf?sfvrsn=4" TargetMode="External"/><Relationship Id="rId9" Type="http://schemas.openxmlformats.org/officeDocument/2006/relationships/hyperlink" Target="https://www.nice.org.uk/guidance/ng31" TargetMode="External"/><Relationship Id="rId10" Type="http://schemas.openxmlformats.org/officeDocument/2006/relationships/hyperlink" Target="http://www.goldstandardsframework.org.uk/cd-content/uploads/files/General%20Files/Prognostic%20Indicator%20Guidance%20October%202011.pdf" TargetMode="External"/><Relationship Id="rId11" Type="http://schemas.openxmlformats.org/officeDocument/2006/relationships/hyperlink" Target="https://www.dyingmatters.org/"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hyperlink" Target="mailto:julie.barker7@nhs.ne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F81BD"/>
        </a:solidFill>
      </p:bgPr>
    </p:bg>
    <p:spTree>
      <p:nvGrpSpPr>
        <p:cNvPr id="1" name=""/>
        <p:cNvGrpSpPr/>
        <p:nvPr/>
      </p:nvGrpSpPr>
      <p:grpSpPr>
        <a:xfrm>
          <a:off x="0" y="0"/>
          <a:ext cx="0" cy="0"/>
          <a:chOff x="0" y="0"/>
          <a:chExt cx="0" cy="0"/>
        </a:xfrm>
      </p:grpSpPr>
      <p:sp>
        <p:nvSpPr>
          <p:cNvPr id="193" name="Shape 193"/>
          <p:cNvSpPr/>
          <p:nvPr>
            <p:ph type="title"/>
          </p:nvPr>
        </p:nvSpPr>
        <p:spPr>
          <a:xfrm>
            <a:off x="213359" y="3408714"/>
            <a:ext cx="11054082" cy="2355465"/>
          </a:xfrm>
          <a:prstGeom prst="rect">
            <a:avLst/>
          </a:prstGeom>
        </p:spPr>
        <p:txBody>
          <a:bodyPr/>
          <a:lstStyle/>
          <a:p>
            <a:pPr defTabSz="136222">
              <a:defRPr sz="1914">
                <a:solidFill>
                  <a:srgbClr val="FFFFFF"/>
                </a:solidFill>
                <a:latin typeface="Arial"/>
                <a:ea typeface="Arial"/>
                <a:cs typeface="Arial"/>
                <a:sym typeface="Arial"/>
              </a:defRPr>
            </a:pPr>
            <a:r>
              <a:rPr sz="3248"/>
              <a:t>End of Life Care</a:t>
            </a:r>
            <a:br>
              <a:rPr sz="3248"/>
            </a:br>
            <a:r>
              <a:rPr sz="3248"/>
              <a:t>Together</a:t>
            </a:r>
            <a:br>
              <a:rPr sz="3248"/>
            </a:br>
            <a:br/>
            <a:r>
              <a:rPr sz="1856"/>
              <a:t>Integrated Delivery Model</a:t>
            </a:r>
            <a:br>
              <a:rPr sz="928"/>
            </a:br>
            <a:br>
              <a:rPr sz="928"/>
            </a:br>
            <a:br>
              <a:rPr sz="928"/>
            </a:br>
            <a:br>
              <a:rPr sz="928"/>
            </a:br>
            <a:br>
              <a:rPr sz="928"/>
            </a:br>
          </a:p>
        </p:txBody>
      </p:sp>
      <p:sp>
        <p:nvSpPr>
          <p:cNvPr id="194" name="Shape 194"/>
          <p:cNvSpPr/>
          <p:nvPr/>
        </p:nvSpPr>
        <p:spPr>
          <a:xfrm>
            <a:off x="100172" y="1683983"/>
            <a:ext cx="4511939" cy="1103124"/>
          </a:xfrm>
          <a:prstGeom prst="rect">
            <a:avLst/>
          </a:prstGeom>
          <a:blipFill>
            <a:blip r:embed="rId2"/>
            <a:stretch>
              <a:fillRect/>
            </a:stretch>
          </a:blipFill>
          <a:ln w="12700">
            <a:miter lim="400000"/>
          </a:ln>
        </p:spPr>
        <p:txBody>
          <a:bodyPr lIns="50800" tIns="50800" rIns="50800" bIns="50800"/>
          <a:lstStyle/>
          <a:p>
            <a:pPr algn="l" defTabSz="1300480">
              <a:defRPr sz="2400">
                <a:latin typeface="Calibri"/>
                <a:ea typeface="Calibri"/>
                <a:cs typeface="Calibri"/>
                <a:sym typeface="Calibri"/>
              </a:defRPr>
            </a:pPr>
          </a:p>
        </p:txBody>
      </p:sp>
      <p:sp>
        <p:nvSpPr>
          <p:cNvPr id="195" name="Shape 195"/>
          <p:cNvSpPr/>
          <p:nvPr>
            <p:ph type="sldNum" sz="quarter" idx="4294967295"/>
          </p:nvPr>
        </p:nvSpPr>
        <p:spPr>
          <a:xfrm>
            <a:off x="12108825" y="9114114"/>
            <a:ext cx="245734" cy="371345"/>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
        <p:nvSpPr>
          <p:cNvPr id="196" name="Shape 196"/>
          <p:cNvSpPr/>
          <p:nvPr/>
        </p:nvSpPr>
        <p:spPr>
          <a:xfrm>
            <a:off x="4691506" y="6242050"/>
            <a:ext cx="3621787" cy="284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Dr Julie Barker</a:t>
            </a:r>
          </a:p>
          <a:p>
            <a:pPr>
              <a:defRPr sz="3000"/>
            </a:pPr>
            <a:r>
              <a:t>End of Life Lead</a:t>
            </a:r>
          </a:p>
          <a:p>
            <a:pPr>
              <a:defRPr sz="3000"/>
            </a:pPr>
          </a:p>
          <a:p>
            <a:pPr>
              <a:defRPr sz="3000"/>
            </a:pPr>
            <a:r>
              <a:t>Mid Notts Alliance</a:t>
            </a:r>
          </a:p>
          <a:p>
            <a:pPr>
              <a:defRPr sz="3000"/>
            </a:pPr>
          </a:p>
          <a:p>
            <a:pPr>
              <a:defRPr sz="3000"/>
            </a:pPr>
            <a:r>
              <a:t>Nottinghamshire ICS</a:t>
            </a:r>
          </a:p>
        </p:txBody>
      </p:sp>
      <p:pic>
        <p:nvPicPr>
          <p:cNvPr id="197" name="thumb_unnamed_1024.jpg"/>
          <p:cNvPicPr>
            <a:picLocks noChangeAspect="1"/>
          </p:cNvPicPr>
          <p:nvPr/>
        </p:nvPicPr>
        <p:blipFill>
          <a:blip r:embed="rId3">
            <a:extLst/>
          </a:blip>
          <a:stretch>
            <a:fillRect/>
          </a:stretch>
        </p:blipFill>
        <p:spPr>
          <a:xfrm>
            <a:off x="2921000" y="7956550"/>
            <a:ext cx="1473200" cy="14732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 name="image4.png"/>
          <p:cNvPicPr>
            <a:picLocks noChangeAspect="1"/>
          </p:cNvPicPr>
          <p:nvPr/>
        </p:nvPicPr>
        <p:blipFill>
          <a:blip r:embed="rId3">
            <a:extLst/>
          </a:blip>
          <a:stretch>
            <a:fillRect/>
          </a:stretch>
        </p:blipFill>
        <p:spPr>
          <a:xfrm>
            <a:off x="2043402" y="666745"/>
            <a:ext cx="8917996" cy="8032756"/>
          </a:xfrm>
          <a:prstGeom prst="rect">
            <a:avLst/>
          </a:prstGeom>
          <a:ln w="12700">
            <a:miter lim="400000"/>
          </a:ln>
        </p:spPr>
      </p:pic>
      <p:grpSp>
        <p:nvGrpSpPr>
          <p:cNvPr id="202" name="Group 202"/>
          <p:cNvGrpSpPr/>
          <p:nvPr/>
        </p:nvGrpSpPr>
        <p:grpSpPr>
          <a:xfrm>
            <a:off x="924368" y="2057992"/>
            <a:ext cx="3126588" cy="1523411"/>
            <a:chOff x="-1" y="-1"/>
            <a:chExt cx="3126586" cy="1523410"/>
          </a:xfrm>
        </p:grpSpPr>
        <p:sp>
          <p:nvSpPr>
            <p:cNvPr id="200" name="Shape 200"/>
            <p:cNvSpPr/>
            <p:nvPr/>
          </p:nvSpPr>
          <p:spPr>
            <a:xfrm>
              <a:off x="-2" y="-2"/>
              <a:ext cx="3126587" cy="1523411"/>
            </a:xfrm>
            <a:prstGeom prst="ellipse">
              <a:avLst/>
            </a:prstGeom>
            <a:gradFill flip="none" rotWithShape="1">
              <a:gsLst>
                <a:gs pos="0">
                  <a:srgbClr val="80A7A7"/>
                </a:gs>
                <a:gs pos="100000">
                  <a:srgbClr val="578388"/>
                </a:gs>
              </a:gsLst>
              <a:lin ang="5400000" scaled="0"/>
            </a:gradFill>
            <a:ln w="12700" cap="flat">
              <a:noFill/>
              <a:miter lim="400000"/>
            </a:ln>
            <a:effectLst/>
          </p:spPr>
          <p:txBody>
            <a:bodyPr wrap="square" lIns="50800" tIns="50800" rIns="50800" bIns="50800" numCol="1" anchor="ctr">
              <a:noAutofit/>
            </a:bodyPr>
            <a:lstStyle/>
            <a:p>
              <a:pPr>
                <a:defRPr sz="2400">
                  <a:solidFill>
                    <a:srgbClr val="091215"/>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p>
          </p:txBody>
        </p:sp>
        <p:sp>
          <p:nvSpPr>
            <p:cNvPr id="201" name="Shape 201"/>
            <p:cNvSpPr/>
            <p:nvPr/>
          </p:nvSpPr>
          <p:spPr>
            <a:xfrm>
              <a:off x="457876" y="355302"/>
              <a:ext cx="2210832"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400">
                  <a:solidFill>
                    <a:srgbClr val="091215"/>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r>
                <a:t>Ambulance</a:t>
              </a:r>
            </a:p>
            <a:p>
              <a:pPr>
                <a:defRPr sz="2400">
                  <a:solidFill>
                    <a:srgbClr val="091215"/>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r>
                <a:t>EMAS</a:t>
              </a:r>
            </a:p>
          </p:txBody>
        </p:sp>
      </p:grpSp>
      <p:grpSp>
        <p:nvGrpSpPr>
          <p:cNvPr id="205" name="Group 205"/>
          <p:cNvGrpSpPr/>
          <p:nvPr/>
        </p:nvGrpSpPr>
        <p:grpSpPr>
          <a:xfrm>
            <a:off x="9444117" y="3813175"/>
            <a:ext cx="3131268" cy="2127253"/>
            <a:chOff x="0" y="0"/>
            <a:chExt cx="3131266" cy="2127251"/>
          </a:xfrm>
        </p:grpSpPr>
        <p:sp>
          <p:nvSpPr>
            <p:cNvPr id="203" name="Shape 203"/>
            <p:cNvSpPr/>
            <p:nvPr/>
          </p:nvSpPr>
          <p:spPr>
            <a:xfrm>
              <a:off x="4679" y="-1"/>
              <a:ext cx="3126587" cy="2127253"/>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50800" dist="25400" dir="5400000">
                <a:srgbClr val="000000">
                  <a:alpha val="60000"/>
                </a:srgbClr>
              </a:outerShdw>
            </a:effectLst>
          </p:spPr>
          <p:txBody>
            <a:bodyPr wrap="square" lIns="50800" tIns="50800" rIns="50800" bIns="50800" numCol="1" anchor="ctr">
              <a:noAutofit/>
            </a:bodyPr>
            <a:lstStyle/>
            <a:p>
              <a:pPr>
                <a:defRPr sz="3000">
                  <a:solidFill>
                    <a:srgbClr val="090F12"/>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p>
          </p:txBody>
        </p:sp>
        <p:sp>
          <p:nvSpPr>
            <p:cNvPr id="204" name="Shape 204"/>
            <p:cNvSpPr/>
            <p:nvPr/>
          </p:nvSpPr>
          <p:spPr>
            <a:xfrm>
              <a:off x="-1" y="415924"/>
              <a:ext cx="3067089" cy="1295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000">
                  <a:solidFill>
                    <a:srgbClr val="090F12"/>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r>
                <a:t>Compassionate</a:t>
              </a:r>
            </a:p>
            <a:p>
              <a:pPr>
                <a:defRPr sz="3000">
                  <a:solidFill>
                    <a:srgbClr val="090F12"/>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r>
                <a:t>Community</a:t>
              </a:r>
            </a:p>
            <a:p>
              <a:pPr>
                <a:defRPr sz="2100">
                  <a:solidFill>
                    <a:srgbClr val="090F12"/>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r>
                <a:t>Churches etc</a:t>
              </a:r>
            </a:p>
          </p:txBody>
        </p:sp>
      </p:grpSp>
      <p:grpSp>
        <p:nvGrpSpPr>
          <p:cNvPr id="208" name="Group 208"/>
          <p:cNvGrpSpPr/>
          <p:nvPr/>
        </p:nvGrpSpPr>
        <p:grpSpPr>
          <a:xfrm>
            <a:off x="10121898" y="6856409"/>
            <a:ext cx="2165853" cy="1435101"/>
            <a:chOff x="-1" y="0"/>
            <a:chExt cx="2165852" cy="1435100"/>
          </a:xfrm>
        </p:grpSpPr>
        <p:sp>
          <p:nvSpPr>
            <p:cNvPr id="206" name="Shape 206"/>
            <p:cNvSpPr/>
            <p:nvPr/>
          </p:nvSpPr>
          <p:spPr>
            <a:xfrm>
              <a:off x="-2" y="82548"/>
              <a:ext cx="2165853" cy="1270005"/>
            </a:xfrm>
            <a:prstGeom prst="ellipse">
              <a:avLst/>
            </a:prstGeom>
            <a:gradFill flip="none" rotWithShape="1">
              <a:gsLst>
                <a:gs pos="0">
                  <a:srgbClr val="E2DAB2">
                    <a:alpha val="80000"/>
                  </a:srgbClr>
                </a:gs>
                <a:gs pos="100000">
                  <a:srgbClr val="E1D5AA">
                    <a:alpha val="80000"/>
                  </a:srgbClr>
                </a:gs>
              </a:gsLst>
              <a:lin ang="5400000" scaled="0"/>
            </a:gradFill>
            <a:ln w="12700" cap="flat">
              <a:solidFill>
                <a:srgbClr val="A39E97"/>
              </a:solidFill>
              <a:prstDash val="solid"/>
              <a:miter lim="400000"/>
            </a:ln>
            <a:effectLst/>
          </p:spPr>
          <p:txBody>
            <a:bodyPr wrap="square" lIns="50800" tIns="50800" rIns="50800" bIns="50800" numCol="1" anchor="ctr">
              <a:noAutofit/>
            </a:bodyPr>
            <a:lstStyle/>
            <a:p>
              <a:pPr>
                <a:defRPr sz="3000">
                  <a:solidFill>
                    <a:srgbClr val="606060"/>
                  </a:solidFill>
                  <a:latin typeface="Gill Sans"/>
                  <a:ea typeface="Gill Sans"/>
                  <a:cs typeface="Gill Sans"/>
                  <a:sym typeface="Gill Sans"/>
                </a:defRPr>
              </a:pPr>
            </a:p>
          </p:txBody>
        </p:sp>
        <p:sp>
          <p:nvSpPr>
            <p:cNvPr id="207" name="Shape 207"/>
            <p:cNvSpPr/>
            <p:nvPr/>
          </p:nvSpPr>
          <p:spPr>
            <a:xfrm>
              <a:off x="317181" y="-1"/>
              <a:ext cx="1531488" cy="143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000">
                  <a:solidFill>
                    <a:srgbClr val="606060"/>
                  </a:solidFill>
                  <a:latin typeface="Gill Sans"/>
                  <a:ea typeface="Gill Sans"/>
                  <a:cs typeface="Gill Sans"/>
                  <a:sym typeface="Gill Sans"/>
                </a:defRPr>
              </a:pPr>
              <a:r>
                <a:t>OOH/111</a:t>
              </a:r>
            </a:p>
            <a:p>
              <a:pPr>
                <a:defRPr sz="3000">
                  <a:solidFill>
                    <a:srgbClr val="606060"/>
                  </a:solidFill>
                  <a:latin typeface="Gill Sans"/>
                  <a:ea typeface="Gill Sans"/>
                  <a:cs typeface="Gill Sans"/>
                  <a:sym typeface="Gill Sans"/>
                </a:defRPr>
              </a:pPr>
              <a:r>
                <a:t>NEMS</a:t>
              </a:r>
            </a:p>
          </p:txBody>
        </p:sp>
      </p:grpSp>
      <p:grpSp>
        <p:nvGrpSpPr>
          <p:cNvPr id="211" name="Group 211"/>
          <p:cNvGrpSpPr/>
          <p:nvPr/>
        </p:nvGrpSpPr>
        <p:grpSpPr>
          <a:xfrm>
            <a:off x="1041398" y="4864100"/>
            <a:ext cx="2178552" cy="1270000"/>
            <a:chOff x="-1" y="0"/>
            <a:chExt cx="2178551" cy="1270000"/>
          </a:xfrm>
        </p:grpSpPr>
        <p:sp>
          <p:nvSpPr>
            <p:cNvPr id="209" name="Shape 209"/>
            <p:cNvSpPr/>
            <p:nvPr/>
          </p:nvSpPr>
          <p:spPr>
            <a:xfrm>
              <a:off x="-2" y="0"/>
              <a:ext cx="2178553" cy="1270000"/>
            </a:xfrm>
            <a:prstGeom prst="ellipse">
              <a:avLst/>
            </a:prstGeom>
            <a:blipFill rotWithShape="1">
              <a:blip r:embed="rId5"/>
              <a:srcRect l="0" t="0" r="0" b="0"/>
              <a:tile tx="0" ty="0" sx="100000" sy="100000" flip="none" algn="tl"/>
            </a:blipFill>
            <a:ln w="12700" cap="flat">
              <a:noFill/>
              <a:miter lim="400000"/>
            </a:ln>
            <a:effectLst/>
          </p:spPr>
          <p:txBody>
            <a:bodyPr wrap="square" lIns="50800" tIns="50800" rIns="50800" bIns="50800" numCol="1" anchor="ctr">
              <a:noAutofit/>
            </a:bodyPr>
            <a:lstStyle/>
            <a:p>
              <a:pPr>
                <a:defRPr sz="3000">
                  <a:solidFill>
                    <a:srgbClr val="080209"/>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p>
          </p:txBody>
        </p:sp>
        <p:sp>
          <p:nvSpPr>
            <p:cNvPr id="210" name="Shape 210"/>
            <p:cNvSpPr/>
            <p:nvPr/>
          </p:nvSpPr>
          <p:spPr>
            <a:xfrm>
              <a:off x="319040" y="139699"/>
              <a:ext cx="1540469"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000">
                  <a:solidFill>
                    <a:srgbClr val="080209"/>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r>
                <a:t>Hospices</a:t>
              </a:r>
            </a:p>
            <a:p>
              <a:pPr>
                <a:defRPr sz="3000">
                  <a:solidFill>
                    <a:srgbClr val="080209"/>
                  </a:solidFill>
                  <a:effectLst>
                    <a:outerShdw sx="100000" sy="100000" kx="0" ky="0" algn="b" rotWithShape="0" blurRad="25400" dist="12700" dir="5400000">
                      <a:srgbClr val="000000">
                        <a:alpha val="50000"/>
                      </a:srgbClr>
                    </a:outerShdw>
                  </a:effectLst>
                  <a:latin typeface="Gill Sans"/>
                  <a:ea typeface="Gill Sans"/>
                  <a:cs typeface="Gill Sans"/>
                  <a:sym typeface="Gill Sans"/>
                </a:defRPr>
              </a:pPr>
              <a:r>
                <a:t>x3</a:t>
              </a:r>
            </a:p>
          </p:txBody>
        </p:sp>
      </p:grpSp>
      <p:pic>
        <p:nvPicPr>
          <p:cNvPr id="212" name="image7.png"/>
          <p:cNvPicPr>
            <a:picLocks noChangeAspect="1"/>
          </p:cNvPicPr>
          <p:nvPr/>
        </p:nvPicPr>
        <p:blipFill>
          <a:blip r:embed="rId6">
            <a:extLst/>
          </a:blip>
          <a:stretch>
            <a:fillRect/>
          </a:stretch>
        </p:blipFill>
        <p:spPr>
          <a:xfrm>
            <a:off x="177800" y="8007350"/>
            <a:ext cx="3124200" cy="1485900"/>
          </a:xfrm>
          <a:prstGeom prst="rect">
            <a:avLst/>
          </a:prstGeom>
          <a:ln w="12700">
            <a:miter lim="400000"/>
          </a:ln>
        </p:spPr>
      </p:pic>
      <p:grpSp>
        <p:nvGrpSpPr>
          <p:cNvPr id="215" name="Group 215"/>
          <p:cNvGrpSpPr/>
          <p:nvPr/>
        </p:nvGrpSpPr>
        <p:grpSpPr>
          <a:xfrm>
            <a:off x="9081088" y="8299375"/>
            <a:ext cx="2769381" cy="1485901"/>
            <a:chOff x="0" y="0"/>
            <a:chExt cx="2769380" cy="1485900"/>
          </a:xfrm>
        </p:grpSpPr>
        <p:sp>
          <p:nvSpPr>
            <p:cNvPr id="213" name="Shape 213"/>
            <p:cNvSpPr/>
            <p:nvPr/>
          </p:nvSpPr>
          <p:spPr>
            <a:xfrm>
              <a:off x="0" y="24245"/>
              <a:ext cx="2769381" cy="1437411"/>
            </a:xfrm>
            <a:prstGeom prst="ellipse">
              <a:avLst/>
            </a:prstGeom>
            <a:solidFill>
              <a:srgbClr val="F5D328"/>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1" sz="2400">
                  <a:latin typeface="+mj-lt"/>
                  <a:ea typeface="+mj-ea"/>
                  <a:cs typeface="+mj-cs"/>
                  <a:sym typeface="Helvetica"/>
                </a:defRPr>
              </a:pPr>
            </a:p>
          </p:txBody>
        </p:sp>
        <p:sp>
          <p:nvSpPr>
            <p:cNvPr id="214" name="Shape 214"/>
            <p:cNvSpPr/>
            <p:nvPr/>
          </p:nvSpPr>
          <p:spPr>
            <a:xfrm>
              <a:off x="405566" y="0"/>
              <a:ext cx="1958248" cy="1485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1" sz="1900">
                  <a:latin typeface="+mj-lt"/>
                  <a:ea typeface="+mj-ea"/>
                  <a:cs typeface="+mj-cs"/>
                  <a:sym typeface="Helvetica"/>
                </a:defRPr>
              </a:pPr>
              <a:r>
                <a:t>Patient Indentification</a:t>
              </a:r>
            </a:p>
            <a:p>
              <a:pPr>
                <a:defRPr b="1" sz="1900">
                  <a:latin typeface="+mj-lt"/>
                  <a:ea typeface="+mj-ea"/>
                  <a:cs typeface="+mj-cs"/>
                  <a:sym typeface="Helvetica"/>
                </a:defRPr>
              </a:pPr>
              <a:r>
                <a:t>Strategy</a:t>
              </a:r>
            </a:p>
          </p:txBody>
        </p:sp>
      </p:grpSp>
      <p:sp>
        <p:nvSpPr>
          <p:cNvPr id="216" name="Shape 216"/>
          <p:cNvSpPr/>
          <p:nvPr/>
        </p:nvSpPr>
        <p:spPr>
          <a:xfrm>
            <a:off x="625225" y="6546850"/>
            <a:ext cx="2051549" cy="1270000"/>
          </a:xfrm>
          <a:prstGeom prst="ellipse">
            <a:avLst/>
          </a:prstGeom>
          <a:solidFill>
            <a:srgbClr val="E2F0D9"/>
          </a:solidFill>
          <a:ln w="25400">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defTabSz="895350">
              <a:defRPr b="1" sz="2500">
                <a:latin typeface="Calibri"/>
                <a:ea typeface="Calibri"/>
                <a:cs typeface="Calibri"/>
                <a:sym typeface="Calibri"/>
              </a:defRPr>
            </a:lvl1pPr>
          </a:lstStyle>
          <a:p>
            <a:pPr/>
            <a:r>
              <a:t>370 Care homes</a:t>
            </a:r>
          </a:p>
        </p:txBody>
      </p:sp>
      <p:sp>
        <p:nvSpPr>
          <p:cNvPr id="217" name="Shape 217"/>
          <p:cNvSpPr/>
          <p:nvPr/>
        </p:nvSpPr>
        <p:spPr>
          <a:xfrm>
            <a:off x="5334000" y="5213350"/>
            <a:ext cx="1270000" cy="916534"/>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2000">
                <a:latin typeface="+mj-lt"/>
                <a:ea typeface="+mj-ea"/>
                <a:cs typeface="+mj-cs"/>
                <a:sym typeface="Helvetica"/>
              </a:defRPr>
            </a:lvl1pPr>
          </a:lstStyle>
          <a:p>
            <a:pPr/>
            <a:r>
              <a:t>EPaCCS</a:t>
            </a:r>
          </a:p>
        </p:txBody>
      </p:sp>
      <p:sp>
        <p:nvSpPr>
          <p:cNvPr id="218" name="Shape 218"/>
          <p:cNvSpPr/>
          <p:nvPr/>
        </p:nvSpPr>
        <p:spPr>
          <a:xfrm>
            <a:off x="7670800" y="5036616"/>
            <a:ext cx="2026149" cy="1270001"/>
          </a:xfrm>
          <a:prstGeom prst="ellipse">
            <a:avLst/>
          </a:prstGeom>
          <a:gradFill>
            <a:gsLst>
              <a:gs pos="0">
                <a:srgbClr val="7A31A9"/>
              </a:gs>
              <a:gs pos="100000">
                <a:srgbClr val="C9A2F0"/>
              </a:gs>
            </a:gsLst>
            <a:lin ang="162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2800">
                <a:latin typeface="+mj-lt"/>
                <a:ea typeface="+mj-ea"/>
                <a:cs typeface="+mj-cs"/>
                <a:sym typeface="Helvetica"/>
              </a:defRPr>
            </a:lvl1pPr>
          </a:lstStyle>
          <a:p>
            <a:pPr/>
            <a:r>
              <a:t>Respect</a:t>
            </a:r>
          </a:p>
        </p:txBody>
      </p:sp>
      <p:sp>
        <p:nvSpPr>
          <p:cNvPr id="219" name="Shape 219"/>
          <p:cNvSpPr/>
          <p:nvPr/>
        </p:nvSpPr>
        <p:spPr>
          <a:xfrm>
            <a:off x="5022304" y="8242225"/>
            <a:ext cx="2338480" cy="1409701"/>
          </a:xfrm>
          <a:prstGeom prst="ellipse">
            <a:avLst/>
          </a:prstGeom>
          <a:solidFill>
            <a:srgbClr val="DEEBF7"/>
          </a:solidFill>
          <a:ln w="25400">
            <a:solidFill>
              <a:schemeClr val="accent1"/>
            </a:solidFill>
          </a:ln>
          <a:extLst>
            <a:ext uri="{C572A759-6A51-4108-AA02-DFA0A04FC94B}">
              <ma14:wrappingTextBoxFlag xmlns:ma14="http://schemas.microsoft.com/office/mac/drawingml/2011/main" val="1"/>
            </a:ext>
          </a:extLst>
        </p:spPr>
        <p:txBody>
          <a:bodyPr lIns="50800" tIns="50800" rIns="50800" bIns="50800" anchor="ctr"/>
          <a:lstStyle/>
          <a:p>
            <a:pPr defTabSz="895350">
              <a:defRPr b="1" sz="2100">
                <a:solidFill>
                  <a:schemeClr val="accent1">
                    <a:lumOff val="-7647"/>
                  </a:schemeClr>
                </a:solidFill>
                <a:latin typeface="Calibri"/>
                <a:ea typeface="Calibri"/>
                <a:cs typeface="Calibri"/>
                <a:sym typeface="Calibri"/>
              </a:defRPr>
            </a:pPr>
            <a:r>
              <a:t>Care</a:t>
            </a:r>
          </a:p>
          <a:p>
            <a:pPr defTabSz="895350">
              <a:defRPr b="1" sz="2100">
                <a:solidFill>
                  <a:schemeClr val="accent1">
                    <a:lumOff val="-7647"/>
                  </a:schemeClr>
                </a:solidFill>
                <a:latin typeface="Calibri"/>
                <a:ea typeface="Calibri"/>
                <a:cs typeface="Calibri"/>
                <a:sym typeface="Calibri"/>
              </a:defRPr>
            </a:pPr>
            <a:r>
              <a:t>Co-ordination</a:t>
            </a:r>
          </a:p>
          <a:p>
            <a:pPr defTabSz="895350">
              <a:defRPr b="1" sz="2100">
                <a:solidFill>
                  <a:schemeClr val="accent1">
                    <a:lumOff val="-7647"/>
                  </a:schemeClr>
                </a:solidFill>
                <a:latin typeface="Calibri"/>
                <a:ea typeface="Calibri"/>
                <a:cs typeface="Calibri"/>
                <a:sym typeface="Calibri"/>
              </a:defRPr>
            </a:pPr>
            <a:r>
              <a:t>Service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body" sz="half" idx="1"/>
          </p:nvPr>
        </p:nvSpPr>
        <p:spPr>
          <a:xfrm>
            <a:off x="311831" y="1226344"/>
            <a:ext cx="12218648" cy="2114287"/>
          </a:xfrm>
          <a:prstGeom prst="rect">
            <a:avLst/>
          </a:prstGeom>
        </p:spPr>
        <p:txBody>
          <a:bodyPr anchor="t"/>
          <a:lstStyle/>
          <a:p>
            <a:pPr>
              <a:spcBef>
                <a:spcPts val="200"/>
              </a:spcBef>
              <a:defRPr sz="1400"/>
            </a:pPr>
            <a:r>
              <a:t>Current service provision</a:t>
            </a:r>
            <a:endParaRPr b="0"/>
          </a:p>
          <a:p>
            <a:pPr marL="436417" indent="-436417">
              <a:spcBef>
                <a:spcPts val="200"/>
              </a:spcBef>
              <a:buSzPct val="100000"/>
              <a:buFont typeface="Arial"/>
              <a:buChar char="•"/>
              <a:defRPr b="0" sz="1400"/>
            </a:pPr>
            <a:r>
              <a:t>Non-dependent KPI’s across 5 contracts </a:t>
            </a:r>
          </a:p>
          <a:p>
            <a:pPr marL="436417" indent="-436417">
              <a:spcBef>
                <a:spcPts val="200"/>
              </a:spcBef>
              <a:buSzPct val="100000"/>
              <a:buFont typeface="Arial"/>
              <a:buChar char="•"/>
              <a:defRPr b="0" sz="1400"/>
            </a:pPr>
            <a:r>
              <a:t>KPI’s Do not reflect the whole patient pathway – acute care, social care, third sector, making baseline data analysis redundant </a:t>
            </a:r>
          </a:p>
          <a:p>
            <a:pPr marL="436417" indent="-436417">
              <a:spcBef>
                <a:spcPts val="200"/>
              </a:spcBef>
              <a:buSzPct val="100000"/>
              <a:buFont typeface="Arial"/>
              <a:buChar char="•"/>
              <a:defRPr b="0" sz="1400"/>
            </a:pPr>
            <a:r>
              <a:t>No coordination of KPI’s leading to possible duplication of service</a:t>
            </a:r>
          </a:p>
          <a:p>
            <a:pPr marL="436417" indent="-436417">
              <a:spcBef>
                <a:spcPts val="200"/>
              </a:spcBef>
              <a:buSzPct val="100000"/>
              <a:buFont typeface="Arial"/>
              <a:buChar char="•"/>
              <a:defRPr b="0" sz="1400"/>
            </a:pPr>
            <a:r>
              <a:t>Currently 27% of patient in the last year of life will present at ED</a:t>
            </a:r>
          </a:p>
          <a:p>
            <a:pPr marL="436417" indent="-436417">
              <a:spcBef>
                <a:spcPts val="200"/>
              </a:spcBef>
              <a:buSzPct val="100000"/>
              <a:buFont typeface="Arial"/>
              <a:buChar char="•"/>
              <a:defRPr b="0" sz="1400"/>
            </a:pPr>
            <a:r>
              <a:t>Currently 0.4% of the total population is registered on EPaCCS</a:t>
            </a:r>
          </a:p>
          <a:p>
            <a:pPr marL="436417" indent="-436417">
              <a:spcBef>
                <a:spcPts val="200"/>
              </a:spcBef>
              <a:buSzPct val="100000"/>
              <a:buFont typeface="Arial"/>
              <a:buChar char="•"/>
              <a:defRPr b="0" sz="1400"/>
            </a:pPr>
            <a:r>
              <a:t>1111 Patients in Mid-Notts died in an acute setting which is 66% of all deaths.</a:t>
            </a:r>
          </a:p>
        </p:txBody>
      </p:sp>
      <p:sp>
        <p:nvSpPr>
          <p:cNvPr id="224" name="Shape 224"/>
          <p:cNvSpPr/>
          <p:nvPr/>
        </p:nvSpPr>
        <p:spPr>
          <a:xfrm>
            <a:off x="311832" y="3443039"/>
            <a:ext cx="1253048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ormAutofit fontScale="100000" lnSpcReduction="0"/>
          </a:bodyPr>
          <a:lstStyle/>
          <a:p>
            <a:pPr algn="l" defTabSz="1300480">
              <a:spcBef>
                <a:spcPts val="200"/>
              </a:spcBef>
              <a:defRPr b="1" sz="1600">
                <a:latin typeface="Calibri"/>
                <a:ea typeface="Calibri"/>
                <a:cs typeface="Calibri"/>
                <a:sym typeface="Calibri"/>
              </a:defRPr>
            </a:pPr>
            <a:r>
              <a:t>Proposed KPI’s – </a:t>
            </a:r>
            <a:r>
              <a:rPr>
                <a:solidFill>
                  <a:srgbClr val="953735"/>
                </a:solidFill>
              </a:rPr>
              <a:t>central data source from EPaCCS </a:t>
            </a:r>
          </a:p>
        </p:txBody>
      </p:sp>
      <p:pic>
        <p:nvPicPr>
          <p:cNvPr id="225" name="image2.png"/>
          <p:cNvPicPr>
            <a:picLocks noChangeAspect="1"/>
          </p:cNvPicPr>
          <p:nvPr/>
        </p:nvPicPr>
        <p:blipFill>
          <a:blip r:embed="rId3">
            <a:extLst/>
          </a:blip>
          <a:stretch>
            <a:fillRect/>
          </a:stretch>
        </p:blipFill>
        <p:spPr>
          <a:xfrm>
            <a:off x="8331606" y="370696"/>
            <a:ext cx="4198872" cy="935357"/>
          </a:xfrm>
          <a:prstGeom prst="rect">
            <a:avLst/>
          </a:prstGeom>
          <a:ln w="12700">
            <a:miter lim="400000"/>
          </a:ln>
        </p:spPr>
      </p:pic>
      <p:sp>
        <p:nvSpPr>
          <p:cNvPr id="226" name="Shape 226"/>
          <p:cNvSpPr/>
          <p:nvPr/>
        </p:nvSpPr>
        <p:spPr>
          <a:xfrm>
            <a:off x="311831" y="575735"/>
            <a:ext cx="7973898" cy="511045"/>
          </a:xfrm>
          <a:prstGeom prst="rect">
            <a:avLst/>
          </a:prstGeom>
          <a:solidFill>
            <a:srgbClr val="558ED5"/>
          </a:solidFill>
          <a:ln w="12700">
            <a:solidFill>
              <a:srgbClr val="000000"/>
            </a:solidFill>
          </a:ln>
          <a:extLst>
            <a:ext uri="{C572A759-6A51-4108-AA02-DFA0A04FC94B}">
              <ma14:wrappingTextBoxFlag xmlns:ma14="http://schemas.microsoft.com/office/mac/drawingml/2011/main" val="1"/>
            </a:ext>
          </a:extLst>
        </p:spPr>
        <p:txBody>
          <a:bodyPr lIns="65022" tIns="65022" rIns="65022" bIns="65022">
            <a:spAutoFit/>
          </a:bodyPr>
          <a:lstStyle>
            <a:lvl1pPr algn="l" defTabSz="1300480">
              <a:defRPr sz="2400">
                <a:latin typeface="Calibri"/>
                <a:ea typeface="Calibri"/>
                <a:cs typeface="Calibri"/>
                <a:sym typeface="Calibri"/>
              </a:defRPr>
            </a:lvl1pPr>
          </a:lstStyle>
          <a:p>
            <a:pPr/>
            <a:r>
              <a:t>Key Performance Indicators – Measuring Quality</a:t>
            </a:r>
          </a:p>
        </p:txBody>
      </p:sp>
      <p:graphicFrame>
        <p:nvGraphicFramePr>
          <p:cNvPr id="227" name="Table 227"/>
          <p:cNvGraphicFramePr/>
          <p:nvPr/>
        </p:nvGraphicFramePr>
        <p:xfrm>
          <a:off x="407995" y="3726689"/>
          <a:ext cx="12338152" cy="5610642"/>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6281013"/>
                <a:gridCol w="6057137"/>
              </a:tblGrid>
              <a:tr h="548255">
                <a:tc>
                  <a:txBody>
                    <a:bodyPr/>
                    <a:lstStyle/>
                    <a:p>
                      <a:pPr algn="just" defTabSz="1300480">
                        <a:lnSpc>
                          <a:spcPct val="107000"/>
                        </a:lnSpc>
                        <a:defRPr b="0">
                          <a:solidFill>
                            <a:srgbClr val="000000"/>
                          </a:solidFill>
                        </a:defRPr>
                      </a:pPr>
                      <a:r>
                        <a:rPr b="1" sz="2100">
                          <a:solidFill>
                            <a:srgbClr val="FFFFFF"/>
                          </a:solidFill>
                          <a:latin typeface="Calibri"/>
                          <a:ea typeface="Calibri"/>
                          <a:cs typeface="Calibri"/>
                          <a:sym typeface="Calibri"/>
                        </a:rPr>
                        <a:t>KPI</a:t>
                      </a:r>
                    </a:p>
                  </a:txBody>
                  <a:tcPr marL="0" marR="0" marT="0" marB="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algn="just" defTabSz="1300480">
                        <a:lnSpc>
                          <a:spcPct val="107000"/>
                        </a:lnSpc>
                        <a:defRPr b="0">
                          <a:solidFill>
                            <a:srgbClr val="000000"/>
                          </a:solidFill>
                        </a:defRPr>
                      </a:pPr>
                      <a:r>
                        <a:rPr b="1" sz="2100">
                          <a:solidFill>
                            <a:srgbClr val="FFFFFF"/>
                          </a:solidFill>
                          <a:latin typeface="Calibri"/>
                          <a:ea typeface="Calibri"/>
                          <a:cs typeface="Calibri"/>
                          <a:sym typeface="Calibri"/>
                        </a:rPr>
                        <a:t>Threshold</a:t>
                      </a:r>
                    </a:p>
                  </a:txBody>
                  <a:tcPr marL="0" marR="0" marT="0" marB="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r>
              <a:tr h="1096513">
                <a:tc>
                  <a:txBody>
                    <a:bodyPr/>
                    <a:lstStyle/>
                    <a:p>
                      <a:pPr indent="70441" algn="just" defTabSz="1300480">
                        <a:lnSpc>
                          <a:spcPct val="107000"/>
                        </a:lnSpc>
                        <a:defRPr b="0">
                          <a:solidFill>
                            <a:srgbClr val="000000"/>
                          </a:solidFill>
                        </a:defRPr>
                      </a:pPr>
                      <a:r>
                        <a:rPr b="1" sz="2100">
                          <a:solidFill>
                            <a:srgbClr val="FFFFFF"/>
                          </a:solidFill>
                          <a:latin typeface="Calibri"/>
                          <a:ea typeface="Calibri"/>
                          <a:cs typeface="Calibri"/>
                          <a:sym typeface="Calibri"/>
                        </a:rPr>
                        <a:t>% of deaths in preferred place of care</a:t>
                      </a:r>
                    </a:p>
                  </a:txBody>
                  <a:tcPr marL="0" marR="0" marT="0" marB="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4F81BD"/>
                    </a:solidFill>
                  </a:tcPr>
                </a:tc>
                <a:tc>
                  <a:txBody>
                    <a:bodyPr/>
                    <a:lstStyle/>
                    <a:p>
                      <a:pPr algn="l" defTabSz="1300480">
                        <a:lnSpc>
                          <a:spcPct val="107000"/>
                        </a:lnSpc>
                      </a:pPr>
                      <a:r>
                        <a:rPr sz="2100">
                          <a:latin typeface="Calibri"/>
                          <a:ea typeface="Calibri"/>
                          <a:cs typeface="Calibri"/>
                          <a:sym typeface="Calibri"/>
                        </a:rPr>
                        <a:t>A 5% annual increase in the number of end of life care patients that die in their place of choice or usual place of residence (Year 1)</a:t>
                      </a:r>
                    </a:p>
                  </a:txBody>
                  <a:tcPr marL="0" marR="0" marT="0" marB="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r>
              <a:tr h="1817742">
                <a:tc>
                  <a:txBody>
                    <a:bodyPr/>
                    <a:lstStyle/>
                    <a:p>
                      <a:pPr algn="l" defTabSz="1300480">
                        <a:lnSpc>
                          <a:spcPct val="107000"/>
                        </a:lnSpc>
                        <a:defRPr sz="2100">
                          <a:latin typeface="Calibri"/>
                          <a:ea typeface="Calibri"/>
                          <a:cs typeface="Calibri"/>
                          <a:sym typeface="Calibri"/>
                        </a:defRPr>
                      </a:pPr>
                      <a:r>
                        <a:t>Number of patients with written advance care plan or evidence that an advance care plan discussion has been offered</a:t>
                      </a:r>
                    </a:p>
                    <a:p>
                      <a:pPr algn="l" defTabSz="1300480">
                        <a:lnSpc>
                          <a:spcPct val="107000"/>
                        </a:lnSpc>
                        <a:defRPr sz="2100">
                          <a:latin typeface="Calibri"/>
                          <a:ea typeface="Calibri"/>
                          <a:cs typeface="Calibri"/>
                          <a:sym typeface="Calibri"/>
                        </a:defRPr>
                      </a:pPr>
                      <a:r>
                        <a:t> </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F81BD"/>
                    </a:solidFill>
                  </a:tcPr>
                </a:tc>
                <a:tc>
                  <a:txBody>
                    <a:bodyPr/>
                    <a:lstStyle/>
                    <a:p>
                      <a:pPr algn="l" defTabSz="1300480">
                        <a:lnSpc>
                          <a:spcPct val="107000"/>
                        </a:lnSpc>
                        <a:defRPr sz="2100">
                          <a:latin typeface="Calibri"/>
                          <a:ea typeface="Calibri"/>
                          <a:cs typeface="Calibri"/>
                          <a:sym typeface="Calibri"/>
                        </a:defRPr>
                      </a:pPr>
                      <a:r>
                        <a:t>Year one – establish a baseline for all patients with an advance care plan</a:t>
                      </a:r>
                    </a:p>
                    <a:p>
                      <a:pPr algn="l" defTabSz="1300480">
                        <a:lnSpc>
                          <a:spcPct val="107000"/>
                        </a:lnSpc>
                        <a:defRPr sz="2100">
                          <a:latin typeface="Calibri"/>
                          <a:ea typeface="Calibri"/>
                          <a:cs typeface="Calibri"/>
                          <a:sym typeface="Calibri"/>
                        </a:defRPr>
                      </a:pPr>
                    </a:p>
                    <a:p>
                      <a:pPr algn="l" defTabSz="1300480">
                        <a:lnSpc>
                          <a:spcPct val="107000"/>
                        </a:lnSpc>
                        <a:defRPr sz="2100">
                          <a:latin typeface="Calibri"/>
                          <a:ea typeface="Calibri"/>
                          <a:cs typeface="Calibri"/>
                          <a:sym typeface="Calibri"/>
                        </a:defRPr>
                      </a:pPr>
                      <a:r>
                        <a:t>Annual % increase until 90% of all patients on the end of life care register have been offered an advance care plan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769447">
                <a:tc>
                  <a:txBody>
                    <a:bodyPr/>
                    <a:lstStyle/>
                    <a:p>
                      <a:pPr algn="l" defTabSz="1300480">
                        <a:lnSpc>
                          <a:spcPct val="107000"/>
                        </a:lnSpc>
                        <a:defRPr sz="2100">
                          <a:latin typeface="Calibri"/>
                          <a:ea typeface="Calibri"/>
                          <a:cs typeface="Calibri"/>
                          <a:sym typeface="Calibri"/>
                        </a:defRPr>
                      </a:pPr>
                      <a:r>
                        <a:t>Increase number of patients identified on EPaCCS  </a:t>
                      </a:r>
                    </a:p>
                    <a:p>
                      <a:pPr algn="l" defTabSz="1300480">
                        <a:lnSpc>
                          <a:spcPct val="107000"/>
                        </a:lnSpc>
                        <a:defRPr sz="2100">
                          <a:latin typeface="Calibri"/>
                          <a:ea typeface="Calibri"/>
                          <a:cs typeface="Calibri"/>
                          <a:sym typeface="Calibri"/>
                        </a:defRPr>
                      </a:pPr>
                      <a:r>
                        <a:t>Patient Identification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F81BD"/>
                    </a:solidFill>
                  </a:tcPr>
                </a:tc>
                <a:tc>
                  <a:txBody>
                    <a:bodyPr/>
                    <a:lstStyle/>
                    <a:p>
                      <a:pPr algn="l" defTabSz="1300480">
                        <a:lnSpc>
                          <a:spcPct val="107000"/>
                        </a:lnSpc>
                      </a:pPr>
                      <a:r>
                        <a:rPr sz="2100">
                          <a:latin typeface="Calibri"/>
                          <a:ea typeface="Calibri"/>
                          <a:cs typeface="Calibri"/>
                          <a:sym typeface="Calibri"/>
                        </a:rPr>
                        <a:t>0.7% of all patients in year one and continue to maintain</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r h="689340">
                <a:tc>
                  <a:txBody>
                    <a:bodyPr/>
                    <a:lstStyle/>
                    <a:p>
                      <a:pPr algn="l" defTabSz="1300480">
                        <a:lnSpc>
                          <a:spcPct val="107000"/>
                        </a:lnSpc>
                        <a:defRPr b="0">
                          <a:solidFill>
                            <a:srgbClr val="000000"/>
                          </a:solidFill>
                        </a:defRPr>
                      </a:pPr>
                      <a:r>
                        <a:rPr b="1" sz="2100">
                          <a:solidFill>
                            <a:srgbClr val="FFFFFF"/>
                          </a:solidFill>
                          <a:latin typeface="Calibri"/>
                          <a:ea typeface="Calibri"/>
                          <a:cs typeface="Calibri"/>
                          <a:sym typeface="Calibri"/>
                        </a:rPr>
                        <a:t>Reduction of unnecessary ED  attendances to hospital for patients at End of Life</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F81BD"/>
                    </a:solidFill>
                  </a:tcPr>
                </a:tc>
                <a:tc>
                  <a:txBody>
                    <a:bodyPr/>
                    <a:lstStyle/>
                    <a:p>
                      <a:pPr algn="l" defTabSz="1300480">
                        <a:lnSpc>
                          <a:spcPct val="107000"/>
                        </a:lnSpc>
                      </a:pPr>
                      <a:r>
                        <a:rPr sz="2100">
                          <a:latin typeface="Calibri"/>
                          <a:ea typeface="Calibri"/>
                          <a:cs typeface="Calibri"/>
                          <a:sym typeface="Calibri"/>
                        </a:rPr>
                        <a:t>Year one – establish a baseline followed by an agreed annual % increase</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689340">
                <a:tc>
                  <a:txBody>
                    <a:bodyPr/>
                    <a:lstStyle/>
                    <a:p>
                      <a:pPr algn="l" defTabSz="1300480">
                        <a:lnSpc>
                          <a:spcPct val="107000"/>
                        </a:lnSpc>
                        <a:defRPr b="0">
                          <a:solidFill>
                            <a:srgbClr val="000000"/>
                          </a:solidFill>
                        </a:defRPr>
                      </a:pPr>
                      <a:r>
                        <a:rPr b="1" sz="2100">
                          <a:solidFill>
                            <a:srgbClr val="FFFFFF"/>
                          </a:solidFill>
                          <a:latin typeface="Calibri"/>
                          <a:ea typeface="Calibri"/>
                          <a:cs typeface="Calibri"/>
                          <a:sym typeface="Calibri"/>
                        </a:rPr>
                        <a:t>Additional PROMS evaluations will be undertaken to improve quality to include:</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F81BD"/>
                    </a:solidFill>
                  </a:tcPr>
                </a:tc>
                <a:tc>
                  <a:txBody>
                    <a:bodyPr/>
                    <a:lstStyle/>
                    <a:p>
                      <a:pPr algn="l" defTabSz="1300480">
                        <a:lnSpc>
                          <a:spcPct val="107000"/>
                        </a:lnSpc>
                      </a:pPr>
                      <a:r>
                        <a:rPr sz="2100">
                          <a:latin typeface="Calibri"/>
                          <a:ea typeface="Calibri"/>
                          <a:cs typeface="Calibri"/>
                          <a:sym typeface="Calibri"/>
                        </a:rPr>
                        <a:t>ReSPECT, Patient and Public inclusivity and equity, bereavement support and patient quality</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bl>
          </a:graphicData>
        </a:graphic>
      </p:graphicFrame>
      <p:grpSp>
        <p:nvGrpSpPr>
          <p:cNvPr id="230" name="Group 230"/>
          <p:cNvGrpSpPr/>
          <p:nvPr/>
        </p:nvGrpSpPr>
        <p:grpSpPr>
          <a:xfrm>
            <a:off x="4146935" y="1025125"/>
            <a:ext cx="6451927" cy="561845"/>
            <a:chOff x="0" y="0"/>
            <a:chExt cx="6451925" cy="561844"/>
          </a:xfrm>
        </p:grpSpPr>
        <p:sp>
          <p:nvSpPr>
            <p:cNvPr id="228" name="Shape 228"/>
            <p:cNvSpPr/>
            <p:nvPr/>
          </p:nvSpPr>
          <p:spPr>
            <a:xfrm>
              <a:off x="-1" y="31608"/>
              <a:ext cx="6451926" cy="498632"/>
            </a:xfrm>
            <a:prstGeom prst="roundRect">
              <a:avLst>
                <a:gd name="adj" fmla="val 16667"/>
              </a:avLst>
            </a:prstGeom>
            <a:solidFill>
              <a:srgbClr val="DCE6F2"/>
            </a:solidFill>
            <a:ln w="25400" cap="flat">
              <a:solidFill>
                <a:srgbClr val="3A5E8A"/>
              </a:solidFill>
              <a:prstDash val="solid"/>
              <a:round/>
            </a:ln>
            <a:effectLst/>
          </p:spPr>
          <p:txBody>
            <a:bodyPr wrap="square" lIns="50800" tIns="50800" rIns="50800" bIns="50800" numCol="1" anchor="ctr">
              <a:noAutofit/>
            </a:bodyPr>
            <a:lstStyle/>
            <a:p>
              <a:pPr defTabSz="1300480">
                <a:defRPr sz="1400">
                  <a:solidFill>
                    <a:srgbClr val="17375E"/>
                  </a:solidFill>
                  <a:latin typeface="Calibri"/>
                  <a:ea typeface="Calibri"/>
                  <a:cs typeface="Calibri"/>
                  <a:sym typeface="Calibri"/>
                </a:defRPr>
              </a:pPr>
            </a:p>
          </p:txBody>
        </p:sp>
        <p:sp>
          <p:nvSpPr>
            <p:cNvPr id="229" name="Shape 229"/>
            <p:cNvSpPr/>
            <p:nvPr/>
          </p:nvSpPr>
          <p:spPr>
            <a:xfrm>
              <a:off x="24340" y="0"/>
              <a:ext cx="6403242" cy="5618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lvl1pPr defTabSz="1300480">
                <a:defRPr sz="1400">
                  <a:solidFill>
                    <a:srgbClr val="17375E"/>
                  </a:solidFill>
                  <a:latin typeface="Calibri"/>
                  <a:ea typeface="Calibri"/>
                  <a:cs typeface="Calibri"/>
                  <a:sym typeface="Calibri"/>
                </a:defRPr>
              </a:lvl1pPr>
            </a:lstStyle>
            <a:p>
              <a:pPr/>
              <a:r>
                <a:t>Please note the KPI’s are to be finalised to ensure the most effective measures are included in the model </a:t>
              </a:r>
            </a:p>
          </p:txBody>
        </p:sp>
      </p:grpSp>
      <p:sp>
        <p:nvSpPr>
          <p:cNvPr id="231" name="Shape 231"/>
          <p:cNvSpPr/>
          <p:nvPr>
            <p:ph type="sldNum" sz="quarter" idx="4294967295"/>
          </p:nvPr>
        </p:nvSpPr>
        <p:spPr>
          <a:xfrm>
            <a:off x="12108822" y="9114114"/>
            <a:ext cx="245734" cy="371345"/>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nvSpPr>
        <p:spPr>
          <a:xfrm>
            <a:off x="311831" y="575738"/>
            <a:ext cx="7973894" cy="511049"/>
          </a:xfrm>
          <a:prstGeom prst="rect">
            <a:avLst/>
          </a:prstGeom>
          <a:solidFill>
            <a:srgbClr val="558ED5"/>
          </a:solidFill>
          <a:ln w="12700">
            <a:solidFill>
              <a:srgbClr val="000000"/>
            </a:solidFill>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sz="2400">
                <a:latin typeface="Calibri"/>
                <a:ea typeface="Calibri"/>
                <a:cs typeface="Calibri"/>
                <a:sym typeface="Calibri"/>
              </a:defRPr>
            </a:lvl1pPr>
          </a:lstStyle>
          <a:p>
            <a:pPr/>
            <a:r>
              <a:t>Compliance with KPI’s</a:t>
            </a:r>
          </a:p>
        </p:txBody>
      </p:sp>
      <p:sp>
        <p:nvSpPr>
          <p:cNvPr id="236" name="Shape 236"/>
          <p:cNvSpPr/>
          <p:nvPr>
            <p:ph type="sldNum" sz="quarter" idx="2"/>
          </p:nvPr>
        </p:nvSpPr>
        <p:spPr>
          <a:xfrm>
            <a:off x="12108823" y="9114112"/>
            <a:ext cx="245738" cy="37134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7" name="image3.jpg"/>
          <p:cNvPicPr>
            <a:picLocks noChangeAspect="1"/>
          </p:cNvPicPr>
          <p:nvPr/>
        </p:nvPicPr>
        <p:blipFill>
          <a:blip r:embed="rId2">
            <a:extLst/>
          </a:blip>
          <a:stretch>
            <a:fillRect/>
          </a:stretch>
        </p:blipFill>
        <p:spPr>
          <a:xfrm>
            <a:off x="8755450" y="337555"/>
            <a:ext cx="3408328" cy="1001637"/>
          </a:xfrm>
          <a:prstGeom prst="rect">
            <a:avLst/>
          </a:prstGeom>
          <a:ln w="12700">
            <a:miter lim="400000"/>
          </a:ln>
        </p:spPr>
      </p:pic>
      <p:graphicFrame>
        <p:nvGraphicFramePr>
          <p:cNvPr id="238" name="Chart 238"/>
          <p:cNvGraphicFramePr/>
          <p:nvPr/>
        </p:nvGraphicFramePr>
        <p:xfrm>
          <a:off x="2940948" y="1247115"/>
          <a:ext cx="5989362" cy="3928989"/>
        </p:xfrm>
        <a:graphic xmlns:a="http://schemas.openxmlformats.org/drawingml/2006/main">
          <a:graphicData uri="http://schemas.openxmlformats.org/drawingml/2006/chart">
            <c:chart xmlns:c="http://schemas.openxmlformats.org/drawingml/2006/chart" r:id="rId3"/>
          </a:graphicData>
        </a:graphic>
      </p:graphicFrame>
      <p:graphicFrame>
        <p:nvGraphicFramePr>
          <p:cNvPr id="239" name="Chart 239"/>
          <p:cNvGraphicFramePr/>
          <p:nvPr/>
        </p:nvGraphicFramePr>
        <p:xfrm>
          <a:off x="2737128" y="5479182"/>
          <a:ext cx="6032712" cy="3928555"/>
        </p:xfrm>
        <a:graphic xmlns:a="http://schemas.openxmlformats.org/drawingml/2006/main">
          <a:graphicData uri="http://schemas.openxmlformats.org/drawingml/2006/chart">
            <c:chart xmlns:c="http://schemas.openxmlformats.org/drawingml/2006/chart" r:id="rId4"/>
          </a:graphicData>
        </a:graphic>
      </p:graphicFrame>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nvSpPr>
        <p:spPr>
          <a:xfrm>
            <a:off x="311831" y="575738"/>
            <a:ext cx="7973894" cy="488377"/>
          </a:xfrm>
          <a:prstGeom prst="rect">
            <a:avLst/>
          </a:prstGeom>
          <a:solidFill>
            <a:srgbClr val="558ED5"/>
          </a:solidFill>
          <a:ln w="12700">
            <a:solidFill>
              <a:srgbClr val="000000"/>
            </a:solidFill>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sz="2400">
                <a:latin typeface="Arial"/>
                <a:ea typeface="Arial"/>
                <a:cs typeface="Arial"/>
                <a:sym typeface="Arial"/>
              </a:defRPr>
            </a:lvl1pPr>
          </a:lstStyle>
          <a:p>
            <a:pPr/>
            <a:r>
              <a:t>Key Performance Indicators</a:t>
            </a:r>
          </a:p>
        </p:txBody>
      </p:sp>
      <p:sp>
        <p:nvSpPr>
          <p:cNvPr id="242" name="Shape 242"/>
          <p:cNvSpPr/>
          <p:nvPr>
            <p:ph type="sldNum" sz="quarter" idx="2"/>
          </p:nvPr>
        </p:nvSpPr>
        <p:spPr>
          <a:xfrm>
            <a:off x="12108823" y="9114112"/>
            <a:ext cx="245738" cy="37134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 name="Shape 243"/>
          <p:cNvSpPr/>
          <p:nvPr/>
        </p:nvSpPr>
        <p:spPr>
          <a:xfrm>
            <a:off x="152894" y="1336918"/>
            <a:ext cx="12494188" cy="81310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defTabSz="1300480">
              <a:defRPr sz="2800">
                <a:latin typeface="Calibri"/>
                <a:ea typeface="Calibri"/>
                <a:cs typeface="Calibri"/>
                <a:sym typeface="Calibri"/>
              </a:defRPr>
            </a:pPr>
          </a:p>
          <a:p>
            <a:pPr algn="l" defTabSz="1300480">
              <a:defRPr b="1" sz="2800">
                <a:latin typeface="Calibri"/>
                <a:ea typeface="Calibri"/>
                <a:cs typeface="Calibri"/>
                <a:sym typeface="Calibri"/>
              </a:defRPr>
            </a:pPr>
            <a:r>
              <a:t>Increase of patients registered on EPaCCS</a:t>
            </a:r>
            <a:r>
              <a:rPr b="0"/>
              <a:t>: </a:t>
            </a:r>
            <a:r>
              <a:rPr i="1"/>
              <a:t>2127 </a:t>
            </a:r>
            <a:r>
              <a:rPr b="0"/>
              <a:t>patients are registered on EPaCCS </a:t>
            </a:r>
            <a:endParaRPr b="0"/>
          </a:p>
          <a:p>
            <a:pPr algn="l" defTabSz="1300480">
              <a:defRPr sz="2800">
                <a:latin typeface="Calibri"/>
                <a:ea typeface="Calibri"/>
                <a:cs typeface="Calibri"/>
                <a:sym typeface="Calibri"/>
              </a:defRPr>
            </a:pPr>
          </a:p>
          <a:p>
            <a:pPr algn="l" defTabSz="1300480">
              <a:defRPr b="1" sz="2800">
                <a:latin typeface="Calibri"/>
                <a:ea typeface="Calibri"/>
                <a:cs typeface="Calibri"/>
                <a:sym typeface="Calibri"/>
              </a:defRPr>
            </a:pPr>
            <a:r>
              <a:t>Increase in the number of patients with an Advance Care Plan</a:t>
            </a:r>
            <a:r>
              <a:rPr b="0"/>
              <a:t>:  of the 2127 patients on EPaCCS </a:t>
            </a:r>
            <a:r>
              <a:rPr i="1"/>
              <a:t>1208</a:t>
            </a:r>
            <a:r>
              <a:rPr b="0"/>
              <a:t> have an advance care plan</a:t>
            </a:r>
            <a:endParaRPr b="0"/>
          </a:p>
          <a:p>
            <a:pPr algn="l" defTabSz="1300480">
              <a:defRPr sz="2800">
                <a:latin typeface="Calibri"/>
                <a:ea typeface="Calibri"/>
                <a:cs typeface="Calibri"/>
                <a:sym typeface="Calibri"/>
              </a:defRPr>
            </a:pPr>
          </a:p>
          <a:p>
            <a:pPr algn="l" defTabSz="1300480">
              <a:defRPr b="1" sz="2800">
                <a:latin typeface="Calibri"/>
                <a:ea typeface="Calibri"/>
                <a:cs typeface="Calibri"/>
                <a:sym typeface="Calibri"/>
              </a:defRPr>
            </a:pPr>
            <a:r>
              <a:t>Increase in the number of patients who achieve their preferred place of death: </a:t>
            </a:r>
            <a:r>
              <a:rPr b="0"/>
              <a:t>Patients with preferred place of care recorded 82% of patients achieved their preferred place of care</a:t>
            </a:r>
            <a:endParaRPr b="0"/>
          </a:p>
          <a:p>
            <a:pPr algn="l" defTabSz="1300480">
              <a:defRPr sz="2800">
                <a:latin typeface="Calibri"/>
                <a:ea typeface="Calibri"/>
                <a:cs typeface="Calibri"/>
                <a:sym typeface="Calibri"/>
              </a:defRPr>
            </a:pPr>
          </a:p>
          <a:p>
            <a:pPr algn="l" defTabSz="1300480">
              <a:defRPr b="1" sz="2800">
                <a:latin typeface="Calibri"/>
                <a:ea typeface="Calibri"/>
                <a:cs typeface="Calibri"/>
                <a:sym typeface="Calibri"/>
              </a:defRPr>
            </a:pPr>
            <a:r>
              <a:t>Reduction in the number of deaths within four days of admission:  </a:t>
            </a:r>
            <a:r>
              <a:rPr b="0"/>
              <a:t>  </a:t>
            </a:r>
            <a:endParaRPr b="0"/>
          </a:p>
          <a:p>
            <a:pPr algn="l" defTabSz="1300480">
              <a:defRPr sz="2800">
                <a:latin typeface="Calibri"/>
                <a:ea typeface="Calibri"/>
                <a:cs typeface="Calibri"/>
                <a:sym typeface="Calibri"/>
              </a:defRPr>
            </a:pPr>
          </a:p>
          <a:p>
            <a:pPr algn="l" defTabSz="1300480">
              <a:defRPr b="1" sz="2800">
                <a:latin typeface="Calibri"/>
                <a:ea typeface="Calibri"/>
                <a:cs typeface="Calibri"/>
                <a:sym typeface="Calibri"/>
              </a:defRPr>
            </a:pPr>
            <a:r>
              <a:t>Reduction in ED attendances: </a:t>
            </a:r>
            <a:r>
              <a:rPr b="0"/>
              <a:t> 585 less attendances from October 2018 to April 2019, compared to compared to baseline period</a:t>
            </a:r>
            <a:endParaRPr b="0"/>
          </a:p>
          <a:p>
            <a:pPr algn="l" defTabSz="1300480">
              <a:defRPr sz="2800">
                <a:latin typeface="Calibri"/>
                <a:ea typeface="Calibri"/>
                <a:cs typeface="Calibri"/>
                <a:sym typeface="Calibri"/>
              </a:defRPr>
            </a:pPr>
          </a:p>
          <a:p>
            <a:pPr algn="l" defTabSz="1300480">
              <a:defRPr b="1" sz="2800">
                <a:latin typeface="Calibri"/>
                <a:ea typeface="Calibri"/>
                <a:cs typeface="Calibri"/>
                <a:sym typeface="Calibri"/>
              </a:defRPr>
            </a:pPr>
            <a:r>
              <a:t>Reduction in Hospital Admission following ED attendance:</a:t>
            </a:r>
            <a:r>
              <a:rPr b="0"/>
              <a:t> 288 less admissions from October 2018 to April 2019 compared to baseline period</a:t>
            </a:r>
          </a:p>
        </p:txBody>
      </p:sp>
      <p:pic>
        <p:nvPicPr>
          <p:cNvPr id="244" name="image3.jpg"/>
          <p:cNvPicPr>
            <a:picLocks noChangeAspect="1"/>
          </p:cNvPicPr>
          <p:nvPr/>
        </p:nvPicPr>
        <p:blipFill>
          <a:blip r:embed="rId2">
            <a:extLst/>
          </a:blip>
          <a:stretch>
            <a:fillRect/>
          </a:stretch>
        </p:blipFill>
        <p:spPr>
          <a:xfrm>
            <a:off x="8755450" y="337555"/>
            <a:ext cx="3408328" cy="1001637"/>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2875572" y="34788"/>
            <a:ext cx="7005023" cy="708739"/>
          </a:xfrm>
          <a:prstGeom prst="rect">
            <a:avLst/>
          </a:prstGeom>
        </p:spPr>
        <p:txBody>
          <a:bodyPr/>
          <a:lstStyle>
            <a:lvl1pPr>
              <a:defRPr b="1" sz="2000"/>
            </a:lvl1pPr>
          </a:lstStyle>
          <a:p>
            <a:pPr/>
            <a:r>
              <a:t>Summary of Notts ICS EOL Workstream</a:t>
            </a:r>
          </a:p>
        </p:txBody>
      </p:sp>
      <p:sp>
        <p:nvSpPr>
          <p:cNvPr id="247" name="Shape 247"/>
          <p:cNvSpPr/>
          <p:nvPr/>
        </p:nvSpPr>
        <p:spPr>
          <a:xfrm>
            <a:off x="232447" y="663450"/>
            <a:ext cx="10291821" cy="8090600"/>
          </a:xfrm>
          <a:prstGeom prst="rect">
            <a:avLst/>
          </a:prstGeom>
          <a:solidFill>
            <a:srgbClr val="FFFFFF"/>
          </a:solidFill>
          <a:ln w="19050">
            <a:solidFill>
              <a:srgbClr val="C5C5C5"/>
            </a:solidFill>
            <a:miter/>
          </a:ln>
          <a:effectLst>
            <a:outerShdw sx="100000" sy="100000" kx="0" ky="0" algn="b" rotWithShape="0" blurRad="50800" dist="38100" dir="2700000">
              <a:srgbClr val="000000">
                <a:alpha val="40000"/>
              </a:srgbClr>
            </a:outerShdw>
          </a:effectLst>
        </p:spPr>
        <p:txBody>
          <a:bodyPr lIns="50800" tIns="50800" rIns="50800" bIns="50800" anchor="ctr"/>
          <a:lstStyle/>
          <a:p>
            <a:pPr defTabSz="1326884">
              <a:defRPr sz="1300">
                <a:latin typeface="Arial"/>
                <a:ea typeface="Arial"/>
                <a:cs typeface="Arial"/>
                <a:sym typeface="Arial"/>
              </a:defRPr>
            </a:pPr>
          </a:p>
        </p:txBody>
      </p:sp>
      <p:grpSp>
        <p:nvGrpSpPr>
          <p:cNvPr id="250" name="Group 250"/>
          <p:cNvGrpSpPr/>
          <p:nvPr/>
        </p:nvGrpSpPr>
        <p:grpSpPr>
          <a:xfrm>
            <a:off x="292349" y="1321670"/>
            <a:ext cx="1973081" cy="1160542"/>
            <a:chOff x="0" y="0"/>
            <a:chExt cx="1973079" cy="1160541"/>
          </a:xfrm>
        </p:grpSpPr>
        <p:sp>
          <p:nvSpPr>
            <p:cNvPr id="248" name="Shape 248"/>
            <p:cNvSpPr/>
            <p:nvPr/>
          </p:nvSpPr>
          <p:spPr>
            <a:xfrm>
              <a:off x="-1" y="0"/>
              <a:ext cx="1973081" cy="1160542"/>
            </a:xfrm>
            <a:prstGeom prst="rect">
              <a:avLst/>
            </a:prstGeom>
            <a:solidFill>
              <a:srgbClr val="E2F0D9"/>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249" name="Shape 249"/>
            <p:cNvSpPr/>
            <p:nvPr/>
          </p:nvSpPr>
          <p:spPr>
            <a:xfrm>
              <a:off x="-1" y="97485"/>
              <a:ext cx="1973081" cy="965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4486" tIns="104486" rIns="104486" bIns="104486" numCol="1" anchor="ctr">
              <a:spAutoFit/>
            </a:bodyPr>
            <a:lstStyle/>
            <a:p>
              <a:pPr algn="l" defTabSz="895350">
                <a:defRPr b="1" sz="1300">
                  <a:latin typeface="Arial"/>
                  <a:ea typeface="Arial"/>
                  <a:cs typeface="Arial"/>
                  <a:sym typeface="Arial"/>
                </a:defRPr>
              </a:pPr>
              <a:r>
                <a:t>Identification</a:t>
              </a:r>
              <a:r>
                <a:rPr b="0"/>
                <a:t> of patients likely to be in their last 12 months of life</a:t>
              </a:r>
            </a:p>
          </p:txBody>
        </p:sp>
      </p:grpSp>
      <p:grpSp>
        <p:nvGrpSpPr>
          <p:cNvPr id="253" name="Group 253"/>
          <p:cNvGrpSpPr/>
          <p:nvPr/>
        </p:nvGrpSpPr>
        <p:grpSpPr>
          <a:xfrm>
            <a:off x="296714" y="3294371"/>
            <a:ext cx="1968714" cy="2154872"/>
            <a:chOff x="0" y="0"/>
            <a:chExt cx="1968712" cy="2154871"/>
          </a:xfrm>
        </p:grpSpPr>
        <p:sp>
          <p:nvSpPr>
            <p:cNvPr id="251" name="Shape 251"/>
            <p:cNvSpPr/>
            <p:nvPr/>
          </p:nvSpPr>
          <p:spPr>
            <a:xfrm>
              <a:off x="-1" y="-1"/>
              <a:ext cx="1968714" cy="2154872"/>
            </a:xfrm>
            <a:prstGeom prst="rect">
              <a:avLst/>
            </a:prstGeom>
            <a:solidFill>
              <a:srgbClr val="E2F0D9"/>
            </a:solidFill>
            <a:ln w="12700" cap="flat">
              <a:noFill/>
              <a:miter lim="400000"/>
            </a:ln>
            <a:effectLst/>
          </p:spPr>
          <p:txBody>
            <a:bodyPr wrap="square" lIns="50800" tIns="50800" rIns="50800" bIns="50800" numCol="1" anchor="t">
              <a:noAutofit/>
            </a:bodyPr>
            <a:lstStyle/>
            <a:p>
              <a:pPr algn="l" defTabSz="895350">
                <a:defRPr sz="1400">
                  <a:latin typeface="Calibri"/>
                  <a:ea typeface="Calibri"/>
                  <a:cs typeface="Calibri"/>
                  <a:sym typeface="Calibri"/>
                </a:defRPr>
              </a:pPr>
            </a:p>
          </p:txBody>
        </p:sp>
        <p:sp>
          <p:nvSpPr>
            <p:cNvPr id="252" name="Shape 252"/>
            <p:cNvSpPr/>
            <p:nvPr/>
          </p:nvSpPr>
          <p:spPr>
            <a:xfrm>
              <a:off x="-1" y="-1"/>
              <a:ext cx="1968714" cy="1346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4486" tIns="104486" rIns="104486" bIns="104486" numCol="1" anchor="t">
              <a:spAutoFit/>
            </a:bodyPr>
            <a:lstStyle/>
            <a:p>
              <a:pPr algn="l" defTabSz="895350">
                <a:defRPr b="1" sz="1300">
                  <a:latin typeface="Arial"/>
                  <a:ea typeface="Arial"/>
                  <a:cs typeface="Arial"/>
                  <a:sym typeface="Arial"/>
                </a:defRPr>
              </a:pPr>
              <a:r>
                <a:t>Care of the Patient</a:t>
              </a:r>
              <a:endParaRPr sz="1400">
                <a:latin typeface="Calibri"/>
                <a:ea typeface="Calibri"/>
                <a:cs typeface="Calibri"/>
                <a:sym typeface="Calibri"/>
              </a:endParaRPr>
            </a:p>
            <a:p>
              <a:pPr algn="l" defTabSz="895350">
                <a:defRPr sz="1300">
                  <a:latin typeface="Arial"/>
                  <a:ea typeface="Arial"/>
                  <a:cs typeface="Arial"/>
                  <a:sym typeface="Arial"/>
                </a:defRPr>
              </a:pPr>
              <a:r>
                <a:t>Personalised care plan</a:t>
              </a:r>
              <a:endParaRPr sz="1400">
                <a:latin typeface="Calibri"/>
                <a:ea typeface="Calibri"/>
                <a:cs typeface="Calibri"/>
                <a:sym typeface="Calibri"/>
              </a:endParaRPr>
            </a:p>
            <a:p>
              <a:pPr algn="l" defTabSz="895350">
                <a:defRPr sz="1300">
                  <a:latin typeface="Arial"/>
                  <a:ea typeface="Arial"/>
                  <a:cs typeface="Arial"/>
                  <a:sym typeface="Arial"/>
                </a:defRPr>
              </a:pPr>
              <a:r>
                <a:t>Holistic Symptom control</a:t>
              </a:r>
              <a:endParaRPr sz="1400">
                <a:latin typeface="Calibri"/>
                <a:ea typeface="Calibri"/>
                <a:cs typeface="Calibri"/>
                <a:sym typeface="Calibri"/>
              </a:endParaRPr>
            </a:p>
            <a:p>
              <a:pPr algn="l" defTabSz="895350">
                <a:defRPr sz="1300">
                  <a:latin typeface="Arial"/>
                  <a:ea typeface="Arial"/>
                  <a:cs typeface="Arial"/>
                  <a:sym typeface="Arial"/>
                </a:defRPr>
              </a:pPr>
              <a:r>
                <a:t>Communication</a:t>
              </a:r>
              <a:endParaRPr sz="1400">
                <a:latin typeface="Calibri"/>
                <a:ea typeface="Calibri"/>
                <a:cs typeface="Calibri"/>
                <a:sym typeface="Calibri"/>
              </a:endParaRPr>
            </a:p>
            <a:p>
              <a:pPr algn="l" defTabSz="895350">
                <a:defRPr sz="1300">
                  <a:latin typeface="Arial"/>
                  <a:ea typeface="Arial"/>
                  <a:cs typeface="Arial"/>
                  <a:sym typeface="Arial"/>
                </a:defRPr>
              </a:pPr>
              <a:r>
                <a:t>Care co-ordination</a:t>
              </a:r>
            </a:p>
          </p:txBody>
        </p:sp>
      </p:grpSp>
      <p:grpSp>
        <p:nvGrpSpPr>
          <p:cNvPr id="256" name="Group 256"/>
          <p:cNvGrpSpPr/>
          <p:nvPr/>
        </p:nvGrpSpPr>
        <p:grpSpPr>
          <a:xfrm>
            <a:off x="285273" y="6380595"/>
            <a:ext cx="1973083" cy="2271801"/>
            <a:chOff x="-1" y="0"/>
            <a:chExt cx="1973082" cy="2271799"/>
          </a:xfrm>
        </p:grpSpPr>
        <p:sp>
          <p:nvSpPr>
            <p:cNvPr id="254" name="Shape 254"/>
            <p:cNvSpPr/>
            <p:nvPr/>
          </p:nvSpPr>
          <p:spPr>
            <a:xfrm>
              <a:off x="-2" y="0"/>
              <a:ext cx="1973083" cy="2271800"/>
            </a:xfrm>
            <a:prstGeom prst="rect">
              <a:avLst/>
            </a:prstGeom>
            <a:solidFill>
              <a:srgbClr val="E2F0D9"/>
            </a:solidFill>
            <a:ln w="12700" cap="flat">
              <a:noFill/>
              <a:miter lim="400000"/>
            </a:ln>
            <a:effectLst/>
          </p:spPr>
          <p:txBody>
            <a:bodyPr wrap="square" lIns="50800" tIns="50800" rIns="50800" bIns="50800" numCol="1" anchor="t">
              <a:noAutofit/>
            </a:bodyPr>
            <a:lstStyle/>
            <a:p>
              <a:pPr algn="l" defTabSz="895350">
                <a:defRPr sz="1400">
                  <a:latin typeface="Calibri"/>
                  <a:ea typeface="Calibri"/>
                  <a:cs typeface="Calibri"/>
                  <a:sym typeface="Calibri"/>
                </a:defRPr>
              </a:pPr>
            </a:p>
          </p:txBody>
        </p:sp>
        <p:sp>
          <p:nvSpPr>
            <p:cNvPr id="255" name="Shape 255"/>
            <p:cNvSpPr/>
            <p:nvPr/>
          </p:nvSpPr>
          <p:spPr>
            <a:xfrm>
              <a:off x="-2" y="0"/>
              <a:ext cx="1973083" cy="1346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4486" tIns="104486" rIns="104486" bIns="104486" numCol="1" anchor="t">
              <a:spAutoFit/>
            </a:bodyPr>
            <a:lstStyle/>
            <a:p>
              <a:pPr algn="l" defTabSz="895350">
                <a:defRPr b="1" sz="1300">
                  <a:latin typeface="Arial"/>
                  <a:ea typeface="Arial"/>
                  <a:cs typeface="Arial"/>
                  <a:sym typeface="Arial"/>
                </a:defRPr>
              </a:pPr>
              <a:r>
                <a:t>Support those important to the dying person</a:t>
              </a:r>
              <a:endParaRPr sz="1400">
                <a:latin typeface="Calibri"/>
                <a:ea typeface="Calibri"/>
                <a:cs typeface="Calibri"/>
                <a:sym typeface="Calibri"/>
              </a:endParaRPr>
            </a:p>
            <a:p>
              <a:pPr algn="l" defTabSz="895350">
                <a:defRPr sz="1300">
                  <a:latin typeface="Arial"/>
                  <a:ea typeface="Arial"/>
                  <a:cs typeface="Arial"/>
                  <a:sym typeface="Arial"/>
                </a:defRPr>
              </a:pPr>
              <a:r>
                <a:t>Regular support</a:t>
              </a:r>
              <a:endParaRPr sz="1400">
                <a:latin typeface="Calibri"/>
                <a:ea typeface="Calibri"/>
                <a:cs typeface="Calibri"/>
                <a:sym typeface="Calibri"/>
              </a:endParaRPr>
            </a:p>
            <a:p>
              <a:pPr algn="l" defTabSz="895350">
                <a:defRPr sz="1300">
                  <a:latin typeface="Arial"/>
                  <a:ea typeface="Arial"/>
                  <a:cs typeface="Arial"/>
                  <a:sym typeface="Arial"/>
                </a:defRPr>
              </a:pPr>
              <a:r>
                <a:t>Respite</a:t>
              </a:r>
              <a:endParaRPr sz="1400">
                <a:latin typeface="Calibri"/>
                <a:ea typeface="Calibri"/>
                <a:cs typeface="Calibri"/>
                <a:sym typeface="Calibri"/>
              </a:endParaRPr>
            </a:p>
            <a:p>
              <a:pPr algn="l" defTabSz="895350">
                <a:defRPr sz="1300">
                  <a:latin typeface="Arial"/>
                  <a:ea typeface="Arial"/>
                  <a:cs typeface="Arial"/>
                  <a:sym typeface="Arial"/>
                </a:defRPr>
              </a:pPr>
              <a:r>
                <a:t>Bereavement Care</a:t>
              </a:r>
            </a:p>
          </p:txBody>
        </p:sp>
      </p:grpSp>
      <p:sp>
        <p:nvSpPr>
          <p:cNvPr id="257" name="Shape 257"/>
          <p:cNvSpPr/>
          <p:nvPr/>
        </p:nvSpPr>
        <p:spPr>
          <a:xfrm>
            <a:off x="276829" y="729130"/>
            <a:ext cx="10167364" cy="452617"/>
          </a:xfrm>
          <a:prstGeom prst="rect">
            <a:avLst/>
          </a:prstGeom>
          <a:solidFill>
            <a:srgbClr val="5B9BD5"/>
          </a:solidFill>
          <a:ln>
            <a:solidFill>
              <a:srgbClr val="C5C5C5"/>
            </a:solidFill>
          </a:ln>
          <a:extLst>
            <a:ext uri="{C572A759-6A51-4108-AA02-DFA0A04FC94B}">
              <ma14:wrappingTextBoxFlag xmlns:ma14="http://schemas.microsoft.com/office/mac/drawingml/2011/main" val="1"/>
            </a:ext>
          </a:extLst>
        </p:spPr>
        <p:txBody>
          <a:bodyPr lIns="128996" tIns="128996" rIns="128996" bIns="128996">
            <a:spAutoFit/>
          </a:bodyPr>
          <a:lstStyle/>
          <a:p>
            <a:pPr algn="l" defTabSz="895350">
              <a:defRPr b="1" sz="1300">
                <a:latin typeface="Arial"/>
                <a:ea typeface="Arial"/>
                <a:cs typeface="Arial"/>
                <a:sym typeface="Arial"/>
              </a:defRPr>
            </a:pPr>
            <a:r>
              <a:t>Themes and activities in WORKSTREAM </a:t>
            </a:r>
            <a:r>
              <a:rPr>
                <a:solidFill>
                  <a:srgbClr val="FF0000"/>
                </a:solidFill>
              </a:rPr>
              <a:t>(Priorities)</a:t>
            </a:r>
          </a:p>
        </p:txBody>
      </p:sp>
      <p:grpSp>
        <p:nvGrpSpPr>
          <p:cNvPr id="260" name="Group 260"/>
          <p:cNvGrpSpPr/>
          <p:nvPr/>
        </p:nvGrpSpPr>
        <p:grpSpPr>
          <a:xfrm>
            <a:off x="2902445" y="4892318"/>
            <a:ext cx="6661713" cy="1885135"/>
            <a:chOff x="-1" y="0"/>
            <a:chExt cx="6661711" cy="1885134"/>
          </a:xfrm>
        </p:grpSpPr>
        <p:sp>
          <p:nvSpPr>
            <p:cNvPr id="258" name="Shape 258"/>
            <p:cNvSpPr/>
            <p:nvPr/>
          </p:nvSpPr>
          <p:spPr>
            <a:xfrm>
              <a:off x="-2" y="1885133"/>
              <a:ext cx="6661713" cy="2"/>
            </a:xfrm>
            <a:prstGeom prst="line">
              <a:avLst/>
            </a:prstGeom>
            <a:noFill/>
            <a:ln w="6350" cap="flat">
              <a:solidFill>
                <a:srgbClr val="70AD47"/>
              </a:solidFill>
              <a:prstDash val="dash"/>
              <a:miter lim="800000"/>
            </a:ln>
            <a:effectLst/>
          </p:spPr>
          <p:txBody>
            <a:bodyPr wrap="square" lIns="45718" tIns="45718" rIns="45718" bIns="45718" numCol="1" anchor="t">
              <a:noAutofit/>
            </a:bodyPr>
            <a:lstStyle/>
            <a:p>
              <a:pPr/>
            </a:p>
          </p:txBody>
        </p:sp>
        <p:sp>
          <p:nvSpPr>
            <p:cNvPr id="259" name="Shape 259"/>
            <p:cNvSpPr/>
            <p:nvPr/>
          </p:nvSpPr>
          <p:spPr>
            <a:xfrm>
              <a:off x="-2" y="0"/>
              <a:ext cx="6661713" cy="2"/>
            </a:xfrm>
            <a:prstGeom prst="line">
              <a:avLst/>
            </a:prstGeom>
            <a:noFill/>
            <a:ln w="6350" cap="flat">
              <a:solidFill>
                <a:srgbClr val="70AD47"/>
              </a:solidFill>
              <a:prstDash val="dash"/>
              <a:miter lim="800000"/>
            </a:ln>
            <a:effectLst/>
          </p:spPr>
          <p:txBody>
            <a:bodyPr wrap="square" lIns="45718" tIns="45718" rIns="45718" bIns="45718" numCol="1" anchor="t">
              <a:noAutofit/>
            </a:bodyPr>
            <a:lstStyle/>
            <a:p>
              <a:pPr/>
            </a:p>
          </p:txBody>
        </p:sp>
      </p:grpSp>
      <p:grpSp>
        <p:nvGrpSpPr>
          <p:cNvPr id="263" name="Group 263"/>
          <p:cNvGrpSpPr/>
          <p:nvPr/>
        </p:nvGrpSpPr>
        <p:grpSpPr>
          <a:xfrm>
            <a:off x="292349" y="1225611"/>
            <a:ext cx="298545" cy="298527"/>
            <a:chOff x="0" y="0"/>
            <a:chExt cx="298543" cy="298526"/>
          </a:xfrm>
        </p:grpSpPr>
        <p:sp>
          <p:nvSpPr>
            <p:cNvPr id="261" name="Shape 261"/>
            <p:cNvSpPr/>
            <p:nvPr/>
          </p:nvSpPr>
          <p:spPr>
            <a:xfrm>
              <a:off x="-1" y="-1"/>
              <a:ext cx="298545" cy="298527"/>
            </a:xfrm>
            <a:prstGeom prst="ellipse">
              <a:avLst/>
            </a:prstGeom>
            <a:solidFill>
              <a:srgbClr val="44546A"/>
            </a:solidFill>
            <a:ln w="9525" cap="flat">
              <a:solidFill>
                <a:srgbClr val="FFFFFF"/>
              </a:solidFill>
              <a:prstDash val="solid"/>
              <a:miter lim="800000"/>
            </a:ln>
            <a:effectLst/>
          </p:spPr>
          <p:txBody>
            <a:bodyPr wrap="square" lIns="50800" tIns="50800" rIns="50800" bIns="50800" numCol="1" anchor="ctr">
              <a:noAutofit/>
            </a:bodyPr>
            <a:lstStyle/>
            <a:p>
              <a:pPr defTabSz="1326884">
                <a:defRPr>
                  <a:solidFill>
                    <a:srgbClr val="FFFFFF"/>
                  </a:solidFill>
                  <a:latin typeface="Calibri"/>
                  <a:ea typeface="Calibri"/>
                  <a:cs typeface="Calibri"/>
                  <a:sym typeface="Calibri"/>
                </a:defRPr>
              </a:pPr>
            </a:p>
          </p:txBody>
        </p:sp>
        <p:sp>
          <p:nvSpPr>
            <p:cNvPr id="262" name="Shape 262"/>
            <p:cNvSpPr/>
            <p:nvPr/>
          </p:nvSpPr>
          <p:spPr>
            <a:xfrm>
              <a:off x="85769" y="56711"/>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1</a:t>
              </a:r>
            </a:p>
          </p:txBody>
        </p:sp>
      </p:grpSp>
      <p:grpSp>
        <p:nvGrpSpPr>
          <p:cNvPr id="266" name="Group 266"/>
          <p:cNvGrpSpPr/>
          <p:nvPr/>
        </p:nvGrpSpPr>
        <p:grpSpPr>
          <a:xfrm>
            <a:off x="270329" y="3052051"/>
            <a:ext cx="298545" cy="298527"/>
            <a:chOff x="0" y="0"/>
            <a:chExt cx="298543" cy="298526"/>
          </a:xfrm>
        </p:grpSpPr>
        <p:sp>
          <p:nvSpPr>
            <p:cNvPr id="264" name="Shape 264"/>
            <p:cNvSpPr/>
            <p:nvPr/>
          </p:nvSpPr>
          <p:spPr>
            <a:xfrm>
              <a:off x="-1" y="-1"/>
              <a:ext cx="298545" cy="298527"/>
            </a:xfrm>
            <a:prstGeom prst="ellipse">
              <a:avLst/>
            </a:prstGeom>
            <a:solidFill>
              <a:srgbClr val="44546A"/>
            </a:solidFill>
            <a:ln w="9525" cap="flat">
              <a:solidFill>
                <a:srgbClr val="FFFFFF"/>
              </a:solidFill>
              <a:prstDash val="solid"/>
              <a:miter lim="800000"/>
            </a:ln>
            <a:effectLst/>
          </p:spPr>
          <p:txBody>
            <a:bodyPr wrap="square" lIns="50800" tIns="50800" rIns="50800" bIns="50800" numCol="1" anchor="ctr">
              <a:noAutofit/>
            </a:bodyPr>
            <a:lstStyle/>
            <a:p>
              <a:pPr defTabSz="1326884">
                <a:defRPr>
                  <a:solidFill>
                    <a:srgbClr val="FFFFFF"/>
                  </a:solidFill>
                  <a:latin typeface="Calibri"/>
                  <a:ea typeface="Calibri"/>
                  <a:cs typeface="Calibri"/>
                  <a:sym typeface="Calibri"/>
                </a:defRPr>
              </a:pPr>
            </a:p>
          </p:txBody>
        </p:sp>
        <p:sp>
          <p:nvSpPr>
            <p:cNvPr id="265" name="Shape 265"/>
            <p:cNvSpPr/>
            <p:nvPr/>
          </p:nvSpPr>
          <p:spPr>
            <a:xfrm>
              <a:off x="85769" y="56711"/>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2</a:t>
              </a:r>
            </a:p>
          </p:txBody>
        </p:sp>
      </p:grpSp>
      <p:grpSp>
        <p:nvGrpSpPr>
          <p:cNvPr id="269" name="Group 269"/>
          <p:cNvGrpSpPr/>
          <p:nvPr/>
        </p:nvGrpSpPr>
        <p:grpSpPr>
          <a:xfrm>
            <a:off x="262288" y="6192352"/>
            <a:ext cx="298545" cy="301345"/>
            <a:chOff x="0" y="0"/>
            <a:chExt cx="298543" cy="301343"/>
          </a:xfrm>
        </p:grpSpPr>
        <p:sp>
          <p:nvSpPr>
            <p:cNvPr id="267" name="Shape 267"/>
            <p:cNvSpPr/>
            <p:nvPr/>
          </p:nvSpPr>
          <p:spPr>
            <a:xfrm>
              <a:off x="-1" y="-1"/>
              <a:ext cx="298545" cy="301344"/>
            </a:xfrm>
            <a:prstGeom prst="ellipse">
              <a:avLst/>
            </a:prstGeom>
            <a:solidFill>
              <a:srgbClr val="44546A"/>
            </a:solidFill>
            <a:ln w="9525" cap="flat">
              <a:solidFill>
                <a:srgbClr val="FFFFFF"/>
              </a:solidFill>
              <a:prstDash val="solid"/>
              <a:miter lim="800000"/>
            </a:ln>
            <a:effectLst/>
          </p:spPr>
          <p:txBody>
            <a:bodyPr wrap="square" lIns="50800" tIns="50800" rIns="50800" bIns="50800" numCol="1" anchor="ctr">
              <a:noAutofit/>
            </a:bodyPr>
            <a:lstStyle/>
            <a:p>
              <a:pPr defTabSz="1326884">
                <a:defRPr>
                  <a:solidFill>
                    <a:srgbClr val="FFFFFF"/>
                  </a:solidFill>
                  <a:latin typeface="Calibri"/>
                  <a:ea typeface="Calibri"/>
                  <a:cs typeface="Calibri"/>
                  <a:sym typeface="Calibri"/>
                </a:defRPr>
              </a:pPr>
            </a:p>
          </p:txBody>
        </p:sp>
        <p:sp>
          <p:nvSpPr>
            <p:cNvPr id="268" name="Shape 268"/>
            <p:cNvSpPr/>
            <p:nvPr/>
          </p:nvSpPr>
          <p:spPr>
            <a:xfrm>
              <a:off x="85769" y="58120"/>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3</a:t>
              </a:r>
            </a:p>
          </p:txBody>
        </p:sp>
      </p:grpSp>
      <p:grpSp>
        <p:nvGrpSpPr>
          <p:cNvPr id="272" name="Group 272"/>
          <p:cNvGrpSpPr/>
          <p:nvPr/>
        </p:nvGrpSpPr>
        <p:grpSpPr>
          <a:xfrm>
            <a:off x="2753307" y="2497473"/>
            <a:ext cx="7645129" cy="838898"/>
            <a:chOff x="0" y="0"/>
            <a:chExt cx="7645127" cy="838896"/>
          </a:xfrm>
        </p:grpSpPr>
        <p:sp>
          <p:nvSpPr>
            <p:cNvPr id="270" name="Shape 270"/>
            <p:cNvSpPr/>
            <p:nvPr/>
          </p:nvSpPr>
          <p:spPr>
            <a:xfrm rot="5400000">
              <a:off x="3458652" y="-3403116"/>
              <a:ext cx="727824" cy="7645129"/>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271" name="Shape 271"/>
            <p:cNvSpPr/>
            <p:nvPr/>
          </p:nvSpPr>
          <p:spPr>
            <a:xfrm>
              <a:off x="0" y="-1"/>
              <a:ext cx="7645128" cy="838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solidFill>
                    <a:srgbClr val="FF0000"/>
                  </a:solidFill>
                  <a:latin typeface="Arial"/>
                  <a:ea typeface="Arial"/>
                  <a:cs typeface="Arial"/>
                  <a:sym typeface="Arial"/>
                </a:defRPr>
              </a:pPr>
              <a:r>
                <a:t>All patients have the opportunity to complete an advance care plan (ACP) </a:t>
              </a:r>
              <a:r>
                <a:rPr u="sng">
                  <a:solidFill>
                    <a:srgbClr val="0000FF"/>
                  </a:solidFill>
                  <a:uFill>
                    <a:solidFill>
                      <a:srgbClr val="0000FF"/>
                    </a:solidFill>
                  </a:uFill>
                  <a:hlinkClick r:id="rId3" invalidUrl="" action="" tgtFrame="" tooltip="" history="1" highlightClick="0" endSnd="0"/>
                </a:rPr>
                <a:t>http://endoflifecareambitions.org.uk/</a:t>
              </a:r>
              <a:r>
                <a:t> </a:t>
              </a:r>
              <a:endParaRPr sz="1400">
                <a:latin typeface="Calibri"/>
                <a:ea typeface="Calibri"/>
                <a:cs typeface="Calibri"/>
                <a:sym typeface="Calibri"/>
              </a:endParaRPr>
            </a:p>
            <a:p>
              <a:pPr algn="l" defTabSz="895350">
                <a:defRPr sz="1200">
                  <a:solidFill>
                    <a:srgbClr val="FF0000"/>
                  </a:solidFill>
                  <a:latin typeface="Arial"/>
                  <a:ea typeface="Arial"/>
                  <a:cs typeface="Arial"/>
                  <a:sym typeface="Arial"/>
                </a:defRPr>
              </a:pPr>
              <a:r>
                <a:t>a)Dementia patients should be supported to start an ACP within a year of diagnosis</a:t>
              </a:r>
              <a:endParaRPr sz="1400">
                <a:latin typeface="Calibri"/>
                <a:ea typeface="Calibri"/>
                <a:cs typeface="Calibri"/>
                <a:sym typeface="Calibri"/>
              </a:endParaRPr>
            </a:p>
            <a:p>
              <a:pPr algn="l" defTabSz="895350">
                <a:defRPr sz="1200">
                  <a:solidFill>
                    <a:srgbClr val="FF0000"/>
                  </a:solidFill>
                  <a:latin typeface="Arial"/>
                  <a:ea typeface="Arial"/>
                  <a:cs typeface="Arial"/>
                  <a:sym typeface="Arial"/>
                </a:defRPr>
              </a:pPr>
              <a:r>
                <a:t>b)Those with learning disabilities should be supported to make detailed advance care plans which may require best interest decisions multidisciplinary meetings to ensure full MCA compliance</a:t>
              </a:r>
            </a:p>
          </p:txBody>
        </p:sp>
      </p:grpSp>
      <p:grpSp>
        <p:nvGrpSpPr>
          <p:cNvPr id="275" name="Group 275"/>
          <p:cNvGrpSpPr/>
          <p:nvPr/>
        </p:nvGrpSpPr>
        <p:grpSpPr>
          <a:xfrm>
            <a:off x="2775213" y="3340879"/>
            <a:ext cx="7602479" cy="354635"/>
            <a:chOff x="0" y="-1"/>
            <a:chExt cx="7602478" cy="354634"/>
          </a:xfrm>
        </p:grpSpPr>
        <p:sp>
          <p:nvSpPr>
            <p:cNvPr id="273" name="Shape 273"/>
            <p:cNvSpPr/>
            <p:nvPr/>
          </p:nvSpPr>
          <p:spPr>
            <a:xfrm rot="5400000">
              <a:off x="3626879" y="-3623922"/>
              <a:ext cx="348721" cy="7602478"/>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274" name="Shape 274"/>
            <p:cNvSpPr/>
            <p:nvPr/>
          </p:nvSpPr>
          <p:spPr>
            <a:xfrm>
              <a:off x="0" y="-1"/>
              <a:ext cx="7602479" cy="3546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b="1" sz="1600">
                  <a:solidFill>
                    <a:srgbClr val="FF0000"/>
                  </a:solidFill>
                  <a:latin typeface="Arial"/>
                  <a:ea typeface="Arial"/>
                  <a:cs typeface="Arial"/>
                  <a:sym typeface="Arial"/>
                </a:defRPr>
              </a:pPr>
              <a:r>
                <a:t>Roll out the ReSPECT process </a:t>
              </a:r>
              <a:r>
                <a:rPr u="sng">
                  <a:solidFill>
                    <a:srgbClr val="0000FF"/>
                  </a:solidFill>
                  <a:uFill>
                    <a:solidFill>
                      <a:srgbClr val="0000FF"/>
                    </a:solidFill>
                  </a:uFill>
                  <a:hlinkClick r:id="rId4" invalidUrl="" action="" tgtFrame="" tooltip="" history="1" highlightClick="0" endSnd="0"/>
                </a:rPr>
                <a:t>www.respectprocess.org.uk/</a:t>
              </a:r>
              <a:r>
                <a:rPr>
                  <a:solidFill>
                    <a:srgbClr val="000000"/>
                  </a:solidFill>
                </a:rPr>
                <a:t> </a:t>
              </a:r>
            </a:p>
          </p:txBody>
        </p:sp>
      </p:grpSp>
      <p:grpSp>
        <p:nvGrpSpPr>
          <p:cNvPr id="278" name="Group 278"/>
          <p:cNvGrpSpPr/>
          <p:nvPr/>
        </p:nvGrpSpPr>
        <p:grpSpPr>
          <a:xfrm>
            <a:off x="2808653" y="5919630"/>
            <a:ext cx="7635539" cy="661097"/>
            <a:chOff x="0" y="1"/>
            <a:chExt cx="7635538" cy="661096"/>
          </a:xfrm>
        </p:grpSpPr>
        <p:sp>
          <p:nvSpPr>
            <p:cNvPr id="276" name="Shape 276"/>
            <p:cNvSpPr/>
            <p:nvPr/>
          </p:nvSpPr>
          <p:spPr>
            <a:xfrm rot="5400000">
              <a:off x="3543856" y="-3487220"/>
              <a:ext cx="547825" cy="7635539"/>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277" name="Shape 277"/>
            <p:cNvSpPr/>
            <p:nvPr/>
          </p:nvSpPr>
          <p:spPr>
            <a:xfrm>
              <a:off x="0" y="1"/>
              <a:ext cx="7635539" cy="661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r>
                <a:t>Develop a framework for education, training and continuing professional development </a:t>
              </a:r>
              <a:r>
                <a:rPr u="sng">
                  <a:solidFill>
                    <a:srgbClr val="0000FF"/>
                  </a:solidFill>
                  <a:uFill>
                    <a:solidFill>
                      <a:srgbClr val="0000FF"/>
                    </a:solidFill>
                  </a:uFill>
                  <a:hlinkClick r:id="rId3" invalidUrl="" action="" tgtFrame="" tooltip="" history="1" highlightClick="0" endSnd="0"/>
                </a:rPr>
                <a:t>http://endoflifecareambitions.org.uk</a:t>
              </a:r>
              <a:r>
                <a:t>    </a:t>
              </a:r>
              <a:r>
                <a:rPr b="1" u="sng">
                  <a:solidFill>
                    <a:srgbClr val="0000FF"/>
                  </a:solidFill>
                  <a:uFill>
                    <a:solidFill>
                      <a:srgbClr val="0000FF"/>
                    </a:solidFill>
                  </a:uFill>
                  <a:hlinkClick r:id="rId5" invalidUrl="" action="" tgtFrame="" tooltip="" history="1" highlightClick="0" endSnd="0"/>
                </a:rPr>
                <a:t>http://www.goldstandardsframework.org.uk/training-programmes</a:t>
              </a:r>
              <a:r>
                <a:rPr b="1">
                  <a:solidFill>
                    <a:schemeClr val="accent1"/>
                  </a:solidFill>
                </a:rPr>
                <a:t> </a:t>
              </a:r>
            </a:p>
            <a:p>
              <a:pPr algn="l" defTabSz="895350">
                <a:defRPr sz="1200">
                  <a:latin typeface="Arial"/>
                  <a:ea typeface="Arial"/>
                  <a:cs typeface="Arial"/>
                  <a:sym typeface="Arial"/>
                </a:defRPr>
              </a:pPr>
              <a:r>
                <a:t>End of Life Care educational support to primary care, secondary care and community health care teams  </a:t>
              </a:r>
            </a:p>
          </p:txBody>
        </p:sp>
      </p:grpSp>
      <p:grpSp>
        <p:nvGrpSpPr>
          <p:cNvPr id="281" name="Group 281"/>
          <p:cNvGrpSpPr/>
          <p:nvPr/>
        </p:nvGrpSpPr>
        <p:grpSpPr>
          <a:xfrm>
            <a:off x="2754610" y="7598185"/>
            <a:ext cx="7643821" cy="661097"/>
            <a:chOff x="0" y="0"/>
            <a:chExt cx="7643819" cy="661096"/>
          </a:xfrm>
        </p:grpSpPr>
        <p:sp>
          <p:nvSpPr>
            <p:cNvPr id="279" name="Shape 279"/>
            <p:cNvSpPr/>
            <p:nvPr/>
          </p:nvSpPr>
          <p:spPr>
            <a:xfrm rot="5400000">
              <a:off x="3604132" y="-3491363"/>
              <a:ext cx="435556" cy="7643821"/>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200">
                  <a:latin typeface="Arial"/>
                  <a:ea typeface="Arial"/>
                  <a:cs typeface="Arial"/>
                  <a:sym typeface="Arial"/>
                </a:defRPr>
              </a:pPr>
            </a:p>
          </p:txBody>
        </p:sp>
        <p:sp>
          <p:nvSpPr>
            <p:cNvPr id="280" name="Shape 280"/>
            <p:cNvSpPr/>
            <p:nvPr/>
          </p:nvSpPr>
          <p:spPr>
            <a:xfrm>
              <a:off x="0" y="0"/>
              <a:ext cx="7643820" cy="661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p>
            <a:p>
              <a:pPr algn="l" defTabSz="895350">
                <a:defRPr sz="1200">
                  <a:latin typeface="Arial"/>
                  <a:ea typeface="Arial"/>
                  <a:cs typeface="Arial"/>
                  <a:sym typeface="Arial"/>
                </a:defRPr>
              </a:pPr>
              <a:r>
                <a:t>Ensure carers are aware of how to access psychological support (pre-bereavement and bereavement care).  Develop a ‘Listening Service’ within practices to increase front line access</a:t>
              </a:r>
            </a:p>
          </p:txBody>
        </p:sp>
      </p:grpSp>
      <p:grpSp>
        <p:nvGrpSpPr>
          <p:cNvPr id="284" name="Group 284"/>
          <p:cNvGrpSpPr/>
          <p:nvPr/>
        </p:nvGrpSpPr>
        <p:grpSpPr>
          <a:xfrm>
            <a:off x="2787673" y="3632205"/>
            <a:ext cx="7610764" cy="838898"/>
            <a:chOff x="0" y="0"/>
            <a:chExt cx="7610762" cy="838896"/>
          </a:xfrm>
        </p:grpSpPr>
        <p:sp>
          <p:nvSpPr>
            <p:cNvPr id="282" name="Shape 282"/>
            <p:cNvSpPr/>
            <p:nvPr/>
          </p:nvSpPr>
          <p:spPr>
            <a:xfrm rot="5400000">
              <a:off x="3541927" y="-3385933"/>
              <a:ext cx="526907" cy="7610763"/>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900">
                  <a:latin typeface="Calibri"/>
                  <a:ea typeface="Calibri"/>
                  <a:cs typeface="Calibri"/>
                  <a:sym typeface="Calibri"/>
                </a:defRPr>
              </a:pPr>
            </a:p>
          </p:txBody>
        </p:sp>
        <p:sp>
          <p:nvSpPr>
            <p:cNvPr id="283" name="Shape 283"/>
            <p:cNvSpPr/>
            <p:nvPr/>
          </p:nvSpPr>
          <p:spPr>
            <a:xfrm>
              <a:off x="0" y="-1"/>
              <a:ext cx="7610763" cy="838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r>
                <a:t>A robust sustainable long term strategy for developing IT to facilitate sharing of plans.  All organisations should be able to access the most recent version of the plan when they need to.  Individuals should have easy access to their own plans. </a:t>
              </a:r>
              <a:r>
                <a:rPr u="sng">
                  <a:solidFill>
                    <a:srgbClr val="0000FF"/>
                  </a:solidFill>
                  <a:uFill>
                    <a:solidFill>
                      <a:srgbClr val="0000FF"/>
                    </a:solidFill>
                  </a:uFill>
                  <a:hlinkClick r:id="rId3" invalidUrl="" action="" tgtFrame="" tooltip="" history="1" highlightClick="0" endSnd="0"/>
                </a:rPr>
                <a:t>http://endoflifecareambitions.org.uk/</a:t>
              </a:r>
              <a:r>
                <a:t> </a:t>
              </a:r>
              <a:r>
                <a:rPr u="sng">
                  <a:solidFill>
                    <a:srgbClr val="0000FF"/>
                  </a:solidFill>
                  <a:uFill>
                    <a:solidFill>
                      <a:srgbClr val="0000FF"/>
                    </a:solidFill>
                  </a:uFill>
                  <a:hlinkClick r:id="rId6" invalidUrl="" action="" tgtFrame="" tooltip="" history="1" highlightClick="0" endSnd="0"/>
                </a:rPr>
                <a:t>http://www.endoflifecare-intelligence.org.uk/view?rid=787</a:t>
              </a:r>
              <a:r>
                <a:t> </a:t>
              </a:r>
            </a:p>
          </p:txBody>
        </p:sp>
      </p:grpSp>
      <p:grpSp>
        <p:nvGrpSpPr>
          <p:cNvPr id="287" name="Group 287"/>
          <p:cNvGrpSpPr/>
          <p:nvPr/>
        </p:nvGrpSpPr>
        <p:grpSpPr>
          <a:xfrm>
            <a:off x="2777335" y="6571802"/>
            <a:ext cx="7643820" cy="513204"/>
            <a:chOff x="0" y="0"/>
            <a:chExt cx="7643818" cy="513203"/>
          </a:xfrm>
        </p:grpSpPr>
        <p:sp>
          <p:nvSpPr>
            <p:cNvPr id="285" name="Shape 285"/>
            <p:cNvSpPr/>
            <p:nvPr/>
          </p:nvSpPr>
          <p:spPr>
            <a:xfrm rot="5400000">
              <a:off x="3565307" y="-3565308"/>
              <a:ext cx="513204" cy="7643818"/>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286" name="Shape 286"/>
            <p:cNvSpPr/>
            <p:nvPr/>
          </p:nvSpPr>
          <p:spPr>
            <a:xfrm>
              <a:off x="0" y="14952"/>
              <a:ext cx="7643819" cy="483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r>
                <a:t>Identify carers and undertake a carer’s care plan to ensure their needs are met </a:t>
              </a:r>
              <a:endParaRPr sz="1400">
                <a:latin typeface="Calibri"/>
                <a:ea typeface="Calibri"/>
                <a:cs typeface="Calibri"/>
                <a:sym typeface="Calibri"/>
              </a:endParaRPr>
            </a:p>
            <a:p>
              <a:pPr algn="l" defTabSz="895350">
                <a:defRPr sz="1200" u="sng">
                  <a:solidFill>
                    <a:srgbClr val="0000FF"/>
                  </a:solidFill>
                  <a:uFill>
                    <a:solidFill>
                      <a:srgbClr val="0000FF"/>
                    </a:solidFill>
                  </a:uFill>
                  <a:latin typeface="Arial"/>
                  <a:ea typeface="Arial"/>
                  <a:cs typeface="Arial"/>
                  <a:sym typeface="Arial"/>
                </a:defRPr>
              </a:pPr>
              <a:r>
                <a:rPr>
                  <a:hlinkClick r:id="rId7" invalidUrl="" action="" tgtFrame="" tooltip="" history="1" highlightClick="0" endSnd="0"/>
                </a:rPr>
                <a:t>http://www.ncpc.org.uk/sites/default/files/Who_Cares_Conference_Report.pdf</a:t>
              </a:r>
              <a:r>
                <a:rPr u="none">
                  <a:solidFill>
                    <a:srgbClr val="000000"/>
                  </a:solidFill>
                  <a:uFillTx/>
                </a:rPr>
                <a:t>   </a:t>
              </a:r>
            </a:p>
          </p:txBody>
        </p:sp>
      </p:grpSp>
      <p:grpSp>
        <p:nvGrpSpPr>
          <p:cNvPr id="290" name="Group 290"/>
          <p:cNvGrpSpPr/>
          <p:nvPr/>
        </p:nvGrpSpPr>
        <p:grpSpPr>
          <a:xfrm>
            <a:off x="2754611" y="7061050"/>
            <a:ext cx="7643821" cy="661097"/>
            <a:chOff x="0" y="-1"/>
            <a:chExt cx="7643819" cy="661096"/>
          </a:xfrm>
        </p:grpSpPr>
        <p:sp>
          <p:nvSpPr>
            <p:cNvPr id="288" name="Shape 288"/>
            <p:cNvSpPr/>
            <p:nvPr/>
          </p:nvSpPr>
          <p:spPr>
            <a:xfrm rot="5400000">
              <a:off x="3571182" y="-3491361"/>
              <a:ext cx="501456" cy="7643820"/>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289" name="Shape 289"/>
            <p:cNvSpPr/>
            <p:nvPr/>
          </p:nvSpPr>
          <p:spPr>
            <a:xfrm>
              <a:off x="-1" y="-1"/>
              <a:ext cx="7643821" cy="661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r>
                <a:t>Increase capacity for care at times and in places that are currently under-capacity.  To ensure black and minority ethnic communities, those in deprived areas, the homeless and imprisoned have equal access to care. </a:t>
              </a:r>
              <a:r>
                <a:rPr u="sng">
                  <a:solidFill>
                    <a:srgbClr val="0000FF"/>
                  </a:solidFill>
                  <a:uFill>
                    <a:solidFill>
                      <a:srgbClr val="0000FF"/>
                    </a:solidFill>
                  </a:uFill>
                  <a:hlinkClick r:id="rId3" invalidUrl="" action="" tgtFrame="" tooltip="" history="1" highlightClick="0" endSnd="0"/>
                </a:rPr>
                <a:t>http://endoflifecareambitions.org.uk</a:t>
              </a:r>
              <a:r>
                <a:t>   Enable integrated working via suitable contract that mandate this</a:t>
              </a:r>
            </a:p>
          </p:txBody>
        </p:sp>
      </p:grpSp>
      <p:grpSp>
        <p:nvGrpSpPr>
          <p:cNvPr id="293" name="Group 293"/>
          <p:cNvGrpSpPr/>
          <p:nvPr/>
        </p:nvGrpSpPr>
        <p:grpSpPr>
          <a:xfrm>
            <a:off x="2386326" y="1363655"/>
            <a:ext cx="298545" cy="298527"/>
            <a:chOff x="0" y="0"/>
            <a:chExt cx="298544" cy="298526"/>
          </a:xfrm>
        </p:grpSpPr>
        <p:sp>
          <p:nvSpPr>
            <p:cNvPr id="291" name="Shape 291"/>
            <p:cNvSpPr/>
            <p:nvPr/>
          </p:nvSpPr>
          <p:spPr>
            <a:xfrm>
              <a:off x="-1" y="-1"/>
              <a:ext cx="298545" cy="298527"/>
            </a:xfrm>
            <a:prstGeom prst="ellipse">
              <a:avLst/>
            </a:prstGeom>
            <a:solidFill>
              <a:srgbClr val="990099"/>
            </a:solidFill>
            <a:ln w="9525" cap="flat">
              <a:solidFill>
                <a:srgbClr val="FFFFFF"/>
              </a:solidFill>
              <a:prstDash val="solid"/>
              <a:miter lim="800000"/>
            </a:ln>
            <a:effectLst/>
          </p:spPr>
          <p:txBody>
            <a:bodyPr wrap="square" lIns="50800" tIns="50800" rIns="50800" bIns="50800" numCol="1" anchor="ctr">
              <a:noAutofit/>
            </a:bodyPr>
            <a:lstStyle/>
            <a:p>
              <a:pPr defTabSz="1326884">
                <a:defRPr>
                  <a:solidFill>
                    <a:srgbClr val="FFFFFF"/>
                  </a:solidFill>
                  <a:latin typeface="Calibri"/>
                  <a:ea typeface="Calibri"/>
                  <a:cs typeface="Calibri"/>
                  <a:sym typeface="Calibri"/>
                </a:defRPr>
              </a:pPr>
            </a:p>
          </p:txBody>
        </p:sp>
        <p:sp>
          <p:nvSpPr>
            <p:cNvPr id="292" name="Shape 292"/>
            <p:cNvSpPr/>
            <p:nvPr/>
          </p:nvSpPr>
          <p:spPr>
            <a:xfrm>
              <a:off x="85769" y="56711"/>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1</a:t>
              </a:r>
            </a:p>
          </p:txBody>
        </p:sp>
      </p:grpSp>
      <p:grpSp>
        <p:nvGrpSpPr>
          <p:cNvPr id="296" name="Group 296"/>
          <p:cNvGrpSpPr/>
          <p:nvPr/>
        </p:nvGrpSpPr>
        <p:grpSpPr>
          <a:xfrm>
            <a:off x="2392634" y="1953828"/>
            <a:ext cx="305363" cy="297773"/>
            <a:chOff x="0" y="0"/>
            <a:chExt cx="305362" cy="297771"/>
          </a:xfrm>
        </p:grpSpPr>
        <p:sp>
          <p:nvSpPr>
            <p:cNvPr id="294" name="Shape 294"/>
            <p:cNvSpPr/>
            <p:nvPr/>
          </p:nvSpPr>
          <p:spPr>
            <a:xfrm>
              <a:off x="0" y="-1"/>
              <a:ext cx="305363" cy="297772"/>
            </a:xfrm>
            <a:prstGeom prst="ellipse">
              <a:avLst/>
            </a:prstGeom>
            <a:solidFill>
              <a:srgbClr val="92D050"/>
            </a:solidFill>
            <a:ln w="9525" cap="flat">
              <a:solidFill>
                <a:srgbClr val="92D050">
                  <a:alpha val="69000"/>
                </a:srgbClr>
              </a:solidFill>
              <a:prstDash val="solid"/>
              <a:miter lim="800000"/>
            </a:ln>
            <a:effectLst/>
          </p:spPr>
          <p:txBody>
            <a:bodyPr wrap="square" lIns="50800" tIns="50800" rIns="50800" bIns="50800" numCol="1" anchor="ctr">
              <a:noAutofit/>
            </a:bodyPr>
            <a:lstStyle/>
            <a:p>
              <a:pPr defTabSz="1326884">
                <a:defRPr>
                  <a:solidFill>
                    <a:srgbClr val="FFFFFF"/>
                  </a:solidFill>
                  <a:latin typeface="Calibri"/>
                  <a:ea typeface="Calibri"/>
                  <a:cs typeface="Calibri"/>
                  <a:sym typeface="Calibri"/>
                </a:defRPr>
              </a:pPr>
            </a:p>
          </p:txBody>
        </p:sp>
        <p:sp>
          <p:nvSpPr>
            <p:cNvPr id="295" name="Shape 295"/>
            <p:cNvSpPr/>
            <p:nvPr/>
          </p:nvSpPr>
          <p:spPr>
            <a:xfrm>
              <a:off x="89179" y="56334"/>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2</a:t>
              </a:r>
            </a:p>
          </p:txBody>
        </p:sp>
      </p:grpSp>
      <p:grpSp>
        <p:nvGrpSpPr>
          <p:cNvPr id="299" name="Group 299"/>
          <p:cNvGrpSpPr/>
          <p:nvPr/>
        </p:nvGrpSpPr>
        <p:grpSpPr>
          <a:xfrm>
            <a:off x="2407653" y="3412641"/>
            <a:ext cx="298545" cy="298527"/>
            <a:chOff x="0" y="0"/>
            <a:chExt cx="298544" cy="298526"/>
          </a:xfrm>
        </p:grpSpPr>
        <p:sp>
          <p:nvSpPr>
            <p:cNvPr id="297" name="Shape 297"/>
            <p:cNvSpPr/>
            <p:nvPr/>
          </p:nvSpPr>
          <p:spPr>
            <a:xfrm>
              <a:off x="-1" y="-1"/>
              <a:ext cx="298545" cy="298527"/>
            </a:xfrm>
            <a:prstGeom prst="ellipse">
              <a:avLst/>
            </a:prstGeom>
            <a:solidFill>
              <a:srgbClr val="0563BB"/>
            </a:solidFill>
            <a:ln w="9525" cap="flat">
              <a:solidFill>
                <a:srgbClr val="0563BB"/>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298" name="Shape 298"/>
            <p:cNvSpPr/>
            <p:nvPr/>
          </p:nvSpPr>
          <p:spPr>
            <a:xfrm>
              <a:off x="85769" y="56711"/>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4</a:t>
              </a:r>
            </a:p>
          </p:txBody>
        </p:sp>
      </p:grpSp>
      <p:grpSp>
        <p:nvGrpSpPr>
          <p:cNvPr id="302" name="Group 302"/>
          <p:cNvGrpSpPr/>
          <p:nvPr/>
        </p:nvGrpSpPr>
        <p:grpSpPr>
          <a:xfrm>
            <a:off x="2386325" y="3881322"/>
            <a:ext cx="297791" cy="297773"/>
            <a:chOff x="0" y="0"/>
            <a:chExt cx="297790" cy="297771"/>
          </a:xfrm>
        </p:grpSpPr>
        <p:sp>
          <p:nvSpPr>
            <p:cNvPr id="300" name="Shape 300"/>
            <p:cNvSpPr/>
            <p:nvPr/>
          </p:nvSpPr>
          <p:spPr>
            <a:xfrm>
              <a:off x="-1" y="-1"/>
              <a:ext cx="297791" cy="297772"/>
            </a:xfrm>
            <a:prstGeom prst="ellipse">
              <a:avLst/>
            </a:prstGeom>
            <a:solidFill>
              <a:srgbClr val="FF0000"/>
            </a:solidFill>
            <a:ln w="9525" cap="flat">
              <a:solidFill>
                <a:srgbClr val="FFFFFF"/>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301" name="Shape 301"/>
            <p:cNvSpPr/>
            <p:nvPr/>
          </p:nvSpPr>
          <p:spPr>
            <a:xfrm>
              <a:off x="85392" y="56334"/>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5</a:t>
              </a:r>
            </a:p>
          </p:txBody>
        </p:sp>
      </p:grpSp>
      <p:grpSp>
        <p:nvGrpSpPr>
          <p:cNvPr id="305" name="Group 305"/>
          <p:cNvGrpSpPr/>
          <p:nvPr/>
        </p:nvGrpSpPr>
        <p:grpSpPr>
          <a:xfrm>
            <a:off x="2408405" y="4561903"/>
            <a:ext cx="297791" cy="297773"/>
            <a:chOff x="0" y="0"/>
            <a:chExt cx="297790" cy="297771"/>
          </a:xfrm>
        </p:grpSpPr>
        <p:sp>
          <p:nvSpPr>
            <p:cNvPr id="303" name="Shape 303"/>
            <p:cNvSpPr/>
            <p:nvPr/>
          </p:nvSpPr>
          <p:spPr>
            <a:xfrm>
              <a:off x="-1" y="-1"/>
              <a:ext cx="297791" cy="297772"/>
            </a:xfrm>
            <a:prstGeom prst="ellipse">
              <a:avLst/>
            </a:prstGeom>
            <a:solidFill>
              <a:srgbClr val="FF0000"/>
            </a:solidFill>
            <a:ln w="9525" cap="flat">
              <a:solidFill>
                <a:srgbClr val="FF3399"/>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304" name="Shape 304"/>
            <p:cNvSpPr/>
            <p:nvPr/>
          </p:nvSpPr>
          <p:spPr>
            <a:xfrm>
              <a:off x="85392" y="56334"/>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6</a:t>
              </a:r>
            </a:p>
          </p:txBody>
        </p:sp>
      </p:grpSp>
      <p:grpSp>
        <p:nvGrpSpPr>
          <p:cNvPr id="308" name="Group 308"/>
          <p:cNvGrpSpPr/>
          <p:nvPr/>
        </p:nvGrpSpPr>
        <p:grpSpPr>
          <a:xfrm>
            <a:off x="2434679" y="5363299"/>
            <a:ext cx="297791" cy="297773"/>
            <a:chOff x="0" y="0"/>
            <a:chExt cx="297790" cy="297771"/>
          </a:xfrm>
        </p:grpSpPr>
        <p:sp>
          <p:nvSpPr>
            <p:cNvPr id="306" name="Shape 306"/>
            <p:cNvSpPr/>
            <p:nvPr/>
          </p:nvSpPr>
          <p:spPr>
            <a:xfrm>
              <a:off x="-1" y="-1"/>
              <a:ext cx="297791" cy="297772"/>
            </a:xfrm>
            <a:prstGeom prst="ellipse">
              <a:avLst/>
            </a:prstGeom>
            <a:solidFill>
              <a:srgbClr val="FF3399"/>
            </a:solidFill>
            <a:ln w="9525" cap="flat">
              <a:solidFill>
                <a:srgbClr val="FF3399"/>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307" name="Shape 307"/>
            <p:cNvSpPr/>
            <p:nvPr/>
          </p:nvSpPr>
          <p:spPr>
            <a:xfrm>
              <a:off x="85392" y="56334"/>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7</a:t>
              </a:r>
            </a:p>
          </p:txBody>
        </p:sp>
      </p:grpSp>
      <p:grpSp>
        <p:nvGrpSpPr>
          <p:cNvPr id="311" name="Group 311"/>
          <p:cNvGrpSpPr/>
          <p:nvPr/>
        </p:nvGrpSpPr>
        <p:grpSpPr>
          <a:xfrm>
            <a:off x="2400509" y="6029097"/>
            <a:ext cx="297789" cy="297771"/>
            <a:chOff x="0" y="0"/>
            <a:chExt cx="297788" cy="297770"/>
          </a:xfrm>
        </p:grpSpPr>
        <p:sp>
          <p:nvSpPr>
            <p:cNvPr id="309" name="Shape 309"/>
            <p:cNvSpPr/>
            <p:nvPr/>
          </p:nvSpPr>
          <p:spPr>
            <a:xfrm flipH="1">
              <a:off x="0" y="-1"/>
              <a:ext cx="297789" cy="297771"/>
            </a:xfrm>
            <a:prstGeom prst="ellipse">
              <a:avLst/>
            </a:prstGeom>
            <a:solidFill>
              <a:srgbClr val="FFC000"/>
            </a:solidFill>
            <a:ln w="9525" cap="flat">
              <a:solidFill>
                <a:srgbClr val="FFC000"/>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310" name="Shape 310"/>
            <p:cNvSpPr/>
            <p:nvPr/>
          </p:nvSpPr>
          <p:spPr>
            <a:xfrm>
              <a:off x="85393" y="56334"/>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8</a:t>
              </a:r>
            </a:p>
          </p:txBody>
        </p:sp>
      </p:grpSp>
      <p:grpSp>
        <p:nvGrpSpPr>
          <p:cNvPr id="314" name="Group 314"/>
          <p:cNvGrpSpPr/>
          <p:nvPr/>
        </p:nvGrpSpPr>
        <p:grpSpPr>
          <a:xfrm>
            <a:off x="2391272" y="6515429"/>
            <a:ext cx="297791" cy="297773"/>
            <a:chOff x="0" y="0"/>
            <a:chExt cx="297790" cy="297771"/>
          </a:xfrm>
        </p:grpSpPr>
        <p:sp>
          <p:nvSpPr>
            <p:cNvPr id="312" name="Shape 312"/>
            <p:cNvSpPr/>
            <p:nvPr/>
          </p:nvSpPr>
          <p:spPr>
            <a:xfrm>
              <a:off x="-1" y="-1"/>
              <a:ext cx="297791" cy="297772"/>
            </a:xfrm>
            <a:prstGeom prst="ellipse">
              <a:avLst/>
            </a:prstGeom>
            <a:solidFill>
              <a:srgbClr val="0563BB"/>
            </a:solidFill>
            <a:ln w="9525" cap="flat">
              <a:solidFill>
                <a:srgbClr val="FFFFFF"/>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313" name="Shape 313"/>
            <p:cNvSpPr/>
            <p:nvPr/>
          </p:nvSpPr>
          <p:spPr>
            <a:xfrm>
              <a:off x="85392" y="56334"/>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9</a:t>
              </a:r>
            </a:p>
          </p:txBody>
        </p:sp>
      </p:grpSp>
      <p:grpSp>
        <p:nvGrpSpPr>
          <p:cNvPr id="317" name="Group 317"/>
          <p:cNvGrpSpPr/>
          <p:nvPr/>
        </p:nvGrpSpPr>
        <p:grpSpPr>
          <a:xfrm>
            <a:off x="2386701" y="7085006"/>
            <a:ext cx="297789" cy="297771"/>
            <a:chOff x="0" y="0"/>
            <a:chExt cx="297788" cy="297770"/>
          </a:xfrm>
        </p:grpSpPr>
        <p:sp>
          <p:nvSpPr>
            <p:cNvPr id="315" name="Shape 315"/>
            <p:cNvSpPr/>
            <p:nvPr/>
          </p:nvSpPr>
          <p:spPr>
            <a:xfrm flipH="1">
              <a:off x="0" y="-1"/>
              <a:ext cx="297789" cy="297771"/>
            </a:xfrm>
            <a:prstGeom prst="ellipse">
              <a:avLst/>
            </a:prstGeom>
            <a:solidFill>
              <a:srgbClr val="990099"/>
            </a:solidFill>
            <a:ln w="9525" cap="flat">
              <a:solidFill>
                <a:srgbClr val="FFFFFF"/>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316" name="Shape 316"/>
            <p:cNvSpPr/>
            <p:nvPr/>
          </p:nvSpPr>
          <p:spPr>
            <a:xfrm>
              <a:off x="50722" y="56334"/>
              <a:ext cx="196342"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10</a:t>
              </a:r>
            </a:p>
          </p:txBody>
        </p:sp>
      </p:grpSp>
      <p:grpSp>
        <p:nvGrpSpPr>
          <p:cNvPr id="320" name="Group 320"/>
          <p:cNvGrpSpPr/>
          <p:nvPr/>
        </p:nvGrpSpPr>
        <p:grpSpPr>
          <a:xfrm>
            <a:off x="2386700" y="7630882"/>
            <a:ext cx="297791" cy="297773"/>
            <a:chOff x="0" y="0"/>
            <a:chExt cx="297790" cy="297771"/>
          </a:xfrm>
        </p:grpSpPr>
        <p:sp>
          <p:nvSpPr>
            <p:cNvPr id="318" name="Shape 318"/>
            <p:cNvSpPr/>
            <p:nvPr/>
          </p:nvSpPr>
          <p:spPr>
            <a:xfrm>
              <a:off x="-1" y="-1"/>
              <a:ext cx="297791" cy="297772"/>
            </a:xfrm>
            <a:prstGeom prst="ellipse">
              <a:avLst/>
            </a:prstGeom>
            <a:solidFill>
              <a:srgbClr val="FF3399"/>
            </a:solidFill>
            <a:ln w="9525" cap="flat">
              <a:solidFill>
                <a:srgbClr val="FFFFFF"/>
              </a:solidFill>
              <a:prstDash val="solid"/>
              <a:miter lim="800000"/>
            </a:ln>
            <a:effectLst/>
          </p:spPr>
          <p:txBody>
            <a:bodyPr wrap="square" lIns="50800" tIns="50800" rIns="50800" bIns="50800" numCol="1" anchor="ctr">
              <a:noAutofit/>
            </a:bodyPr>
            <a:lstStyle/>
            <a:p>
              <a:pPr defTabSz="1326884">
                <a:defRPr>
                  <a:solidFill>
                    <a:srgbClr val="FFFFFF"/>
                  </a:solidFill>
                  <a:latin typeface="Calibri"/>
                  <a:ea typeface="Calibri"/>
                  <a:cs typeface="Calibri"/>
                  <a:sym typeface="Calibri"/>
                </a:defRPr>
              </a:pPr>
            </a:p>
          </p:txBody>
        </p:sp>
        <p:sp>
          <p:nvSpPr>
            <p:cNvPr id="319" name="Shape 319"/>
            <p:cNvSpPr/>
            <p:nvPr/>
          </p:nvSpPr>
          <p:spPr>
            <a:xfrm>
              <a:off x="55276" y="56334"/>
              <a:ext cx="187233"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11</a:t>
              </a:r>
            </a:p>
          </p:txBody>
        </p:sp>
      </p:grpSp>
      <p:grpSp>
        <p:nvGrpSpPr>
          <p:cNvPr id="323" name="Group 323"/>
          <p:cNvGrpSpPr/>
          <p:nvPr/>
        </p:nvGrpSpPr>
        <p:grpSpPr>
          <a:xfrm>
            <a:off x="2386700" y="2691121"/>
            <a:ext cx="297791" cy="297773"/>
            <a:chOff x="0" y="0"/>
            <a:chExt cx="297790" cy="297771"/>
          </a:xfrm>
        </p:grpSpPr>
        <p:sp>
          <p:nvSpPr>
            <p:cNvPr id="321" name="Shape 321"/>
            <p:cNvSpPr/>
            <p:nvPr/>
          </p:nvSpPr>
          <p:spPr>
            <a:xfrm>
              <a:off x="-1" y="-1"/>
              <a:ext cx="297791" cy="297772"/>
            </a:xfrm>
            <a:prstGeom prst="ellipse">
              <a:avLst/>
            </a:prstGeom>
            <a:solidFill>
              <a:srgbClr val="0563BB"/>
            </a:solidFill>
            <a:ln w="9525" cap="flat">
              <a:solidFill>
                <a:srgbClr val="FFFFFF"/>
              </a:solidFill>
              <a:prstDash val="solid"/>
              <a:miter lim="800000"/>
            </a:ln>
            <a:effectLst/>
          </p:spPr>
          <p:txBody>
            <a:bodyPr wrap="square" lIns="50800" tIns="50800" rIns="50800" bIns="50800" numCol="1" anchor="ctr">
              <a:noAutofit/>
            </a:bodyPr>
            <a:lstStyle/>
            <a:p>
              <a:pPr defTabSz="1326884">
                <a:defRPr b="1" sz="1300">
                  <a:solidFill>
                    <a:srgbClr val="FFFFFF"/>
                  </a:solidFill>
                  <a:latin typeface="Arial"/>
                  <a:ea typeface="Arial"/>
                  <a:cs typeface="Arial"/>
                  <a:sym typeface="Arial"/>
                </a:defRPr>
              </a:pPr>
            </a:p>
          </p:txBody>
        </p:sp>
        <p:sp>
          <p:nvSpPr>
            <p:cNvPr id="322" name="Shape 322"/>
            <p:cNvSpPr/>
            <p:nvPr/>
          </p:nvSpPr>
          <p:spPr>
            <a:xfrm>
              <a:off x="85392" y="56334"/>
              <a:ext cx="127001"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3</a:t>
              </a:r>
            </a:p>
          </p:txBody>
        </p:sp>
      </p:grpSp>
      <p:sp>
        <p:nvSpPr>
          <p:cNvPr id="324" name="Shape 324"/>
          <p:cNvSpPr/>
          <p:nvPr/>
        </p:nvSpPr>
        <p:spPr>
          <a:xfrm>
            <a:off x="10638669" y="663450"/>
            <a:ext cx="2230687" cy="8090600"/>
          </a:xfrm>
          <a:prstGeom prst="rect">
            <a:avLst/>
          </a:prstGeom>
          <a:solidFill>
            <a:srgbClr val="FFFFFF"/>
          </a:solidFill>
          <a:ln w="19050">
            <a:solidFill>
              <a:srgbClr val="A5A5A5"/>
            </a:solidFill>
            <a:miter/>
          </a:ln>
          <a:effectLst>
            <a:outerShdw sx="100000" sy="100000" kx="0" ky="0" algn="b" rotWithShape="0" blurRad="50800" dist="38100" dir="2700000">
              <a:srgbClr val="000000">
                <a:alpha val="40000"/>
              </a:srgbClr>
            </a:outerShdw>
          </a:effectLst>
        </p:spPr>
        <p:txBody>
          <a:bodyPr lIns="50800" tIns="50800" rIns="50800" bIns="50800" anchor="ctr"/>
          <a:lstStyle/>
          <a:p>
            <a:pPr defTabSz="1326884">
              <a:defRPr sz="1200">
                <a:latin typeface="Arial"/>
                <a:ea typeface="Arial"/>
                <a:cs typeface="Arial"/>
                <a:sym typeface="Arial"/>
              </a:defRPr>
            </a:pPr>
          </a:p>
        </p:txBody>
      </p:sp>
      <p:grpSp>
        <p:nvGrpSpPr>
          <p:cNvPr id="327" name="Group 327"/>
          <p:cNvGrpSpPr/>
          <p:nvPr/>
        </p:nvGrpSpPr>
        <p:grpSpPr>
          <a:xfrm>
            <a:off x="10733713" y="665112"/>
            <a:ext cx="2055567" cy="608607"/>
            <a:chOff x="0" y="0"/>
            <a:chExt cx="2055566" cy="608606"/>
          </a:xfrm>
        </p:grpSpPr>
        <p:sp>
          <p:nvSpPr>
            <p:cNvPr id="325" name="Shape 325"/>
            <p:cNvSpPr/>
            <p:nvPr/>
          </p:nvSpPr>
          <p:spPr>
            <a:xfrm>
              <a:off x="0" y="96344"/>
              <a:ext cx="2055567" cy="415923"/>
            </a:xfrm>
            <a:prstGeom prst="rect">
              <a:avLst/>
            </a:prstGeom>
            <a:solidFill>
              <a:srgbClr val="A5A5A5"/>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326" name="Shape 326"/>
            <p:cNvSpPr/>
            <p:nvPr/>
          </p:nvSpPr>
          <p:spPr>
            <a:xfrm>
              <a:off x="0" y="-1"/>
              <a:ext cx="2055567" cy="6086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8996" tIns="128996" rIns="128996" bIns="128996" numCol="1" anchor="ctr">
              <a:spAutoFit/>
            </a:bodyPr>
            <a:lstStyle>
              <a:lvl1pPr algn="l" defTabSz="895350">
                <a:defRPr b="1" sz="1200">
                  <a:solidFill>
                    <a:srgbClr val="FFFFFF"/>
                  </a:solidFill>
                  <a:latin typeface="Arial"/>
                  <a:ea typeface="Arial"/>
                  <a:cs typeface="Arial"/>
                  <a:sym typeface="Arial"/>
                </a:defRPr>
              </a:lvl1pPr>
            </a:lstStyle>
            <a:p>
              <a:pPr/>
              <a:r>
                <a:t>Enablers and interdependencies </a:t>
              </a:r>
            </a:p>
          </p:txBody>
        </p:sp>
      </p:grpSp>
      <p:sp>
        <p:nvSpPr>
          <p:cNvPr id="328" name="Shape 328"/>
          <p:cNvSpPr/>
          <p:nvPr/>
        </p:nvSpPr>
        <p:spPr>
          <a:xfrm>
            <a:off x="10638669" y="1250871"/>
            <a:ext cx="2150610" cy="62688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193675" indent="-192088" algn="l" defTabSz="895350">
              <a:spcBef>
                <a:spcPts val="700"/>
              </a:spcBef>
              <a:buClr>
                <a:srgbClr val="002960"/>
              </a:buClr>
              <a:buSzPct val="125000"/>
              <a:buFont typeface="Arial"/>
              <a:buChar char="▪"/>
              <a:defRPr b="1" sz="1200">
                <a:latin typeface="Arial"/>
                <a:ea typeface="Arial"/>
                <a:cs typeface="Arial"/>
                <a:sym typeface="Arial"/>
              </a:defRPr>
            </a:pPr>
            <a:r>
              <a:t>Workforce</a:t>
            </a:r>
            <a:r>
              <a:rPr b="0"/>
              <a:t>: recruit, inspire, retain resilient skilled professionals.</a:t>
            </a:r>
            <a:endParaRPr sz="1400">
              <a:latin typeface="Calibri"/>
              <a:ea typeface="Calibri"/>
              <a:cs typeface="Calibri"/>
              <a:sym typeface="Calibri"/>
            </a:endParaRPr>
          </a:p>
          <a:p>
            <a:pPr lvl="1" marL="193675" indent="-192088" algn="l" defTabSz="895350">
              <a:spcBef>
                <a:spcPts val="800"/>
              </a:spcBef>
              <a:buClr>
                <a:srgbClr val="002960"/>
              </a:buClr>
              <a:buSzPct val="125000"/>
              <a:buFont typeface="Arial"/>
              <a:buChar char="▪"/>
              <a:defRPr sz="1200">
                <a:latin typeface="Arial"/>
                <a:ea typeface="Arial"/>
                <a:cs typeface="Arial"/>
                <a:sym typeface="Arial"/>
              </a:defRPr>
            </a:pPr>
          </a:p>
          <a:p>
            <a:pPr lvl="1" marL="193675" indent="-192088" algn="l" defTabSz="895350">
              <a:spcBef>
                <a:spcPts val="700"/>
              </a:spcBef>
              <a:buClr>
                <a:srgbClr val="002960"/>
              </a:buClr>
              <a:buSzPct val="125000"/>
              <a:buFont typeface="Arial"/>
              <a:buChar char="▪"/>
              <a:defRPr b="1" sz="1200">
                <a:latin typeface="Arial"/>
                <a:ea typeface="Arial"/>
                <a:cs typeface="Arial"/>
                <a:sym typeface="Arial"/>
              </a:defRPr>
            </a:pPr>
            <a:r>
              <a:t>IM&amp;T</a:t>
            </a:r>
            <a:r>
              <a:rPr b="0"/>
              <a:t>: Ongoing resources required and analysis of data available to feedback activity to organisations on a local level</a:t>
            </a:r>
            <a:endParaRPr sz="1400">
              <a:latin typeface="Calibri"/>
              <a:ea typeface="Calibri"/>
              <a:cs typeface="Calibri"/>
              <a:sym typeface="Calibri"/>
            </a:endParaRPr>
          </a:p>
          <a:p>
            <a:pPr lvl="1" marL="193675" indent="-192088" algn="l" defTabSz="895350">
              <a:spcBef>
                <a:spcPts val="800"/>
              </a:spcBef>
              <a:buClr>
                <a:srgbClr val="002960"/>
              </a:buClr>
              <a:buSzPct val="125000"/>
              <a:buFont typeface="Arial"/>
              <a:buChar char="▪"/>
              <a:defRPr sz="1200">
                <a:latin typeface="Arial"/>
                <a:ea typeface="Arial"/>
                <a:cs typeface="Arial"/>
                <a:sym typeface="Arial"/>
              </a:defRPr>
            </a:pPr>
          </a:p>
          <a:p>
            <a:pPr lvl="1" marL="193675" indent="-192088" algn="l" defTabSz="895350">
              <a:spcBef>
                <a:spcPts val="300"/>
              </a:spcBef>
              <a:buClr>
                <a:srgbClr val="002960"/>
              </a:buClr>
              <a:buSzPct val="125000"/>
              <a:buFont typeface="Arial"/>
              <a:buChar char="▪"/>
              <a:defRPr b="1" sz="1200">
                <a:latin typeface="Arial"/>
                <a:ea typeface="Arial"/>
                <a:cs typeface="Arial"/>
                <a:sym typeface="Arial"/>
              </a:defRPr>
            </a:pPr>
            <a:r>
              <a:t>Estates</a:t>
            </a:r>
            <a:r>
              <a:rPr b="0"/>
              <a:t>: </a:t>
            </a:r>
            <a:endParaRPr sz="1400">
              <a:latin typeface="Calibri"/>
              <a:ea typeface="Calibri"/>
              <a:cs typeface="Calibri"/>
              <a:sym typeface="Calibri"/>
            </a:endParaRPr>
          </a:p>
          <a:p>
            <a:pPr lvl="1" marL="193675" indent="-192088" algn="l" defTabSz="895350">
              <a:spcBef>
                <a:spcPts val="400"/>
              </a:spcBef>
              <a:buClr>
                <a:srgbClr val="002960"/>
              </a:buClr>
              <a:buSzPct val="125000"/>
              <a:buFont typeface="Arial"/>
              <a:buChar char="▪"/>
              <a:defRPr sz="1200">
                <a:latin typeface="Arial"/>
                <a:ea typeface="Arial"/>
                <a:cs typeface="Arial"/>
                <a:sym typeface="Arial"/>
              </a:defRPr>
            </a:pPr>
          </a:p>
          <a:p>
            <a:pPr lvl="1" marL="193675" indent="-192088" algn="l" defTabSz="895350">
              <a:spcBef>
                <a:spcPts val="300"/>
              </a:spcBef>
              <a:buClr>
                <a:srgbClr val="002960"/>
              </a:buClr>
              <a:buSzPct val="125000"/>
              <a:buFont typeface="Arial"/>
              <a:buChar char="▪"/>
              <a:defRPr b="1" sz="1200">
                <a:latin typeface="Arial"/>
                <a:ea typeface="Arial"/>
                <a:cs typeface="Arial"/>
                <a:sym typeface="Arial"/>
              </a:defRPr>
            </a:pPr>
            <a:r>
              <a:t>Mental health: </a:t>
            </a:r>
            <a:r>
              <a:rPr b="0"/>
              <a:t>long waits for psychological support, poor access for those who are housebound.  </a:t>
            </a:r>
            <a:endParaRPr sz="1400">
              <a:latin typeface="Calibri"/>
              <a:ea typeface="Calibri"/>
              <a:cs typeface="Calibri"/>
              <a:sym typeface="Calibri"/>
            </a:endParaRPr>
          </a:p>
          <a:p>
            <a:pPr lvl="1" marL="193675" indent="-192088" algn="l" defTabSz="895350">
              <a:spcBef>
                <a:spcPts val="400"/>
              </a:spcBef>
              <a:buClr>
                <a:srgbClr val="002960"/>
              </a:buClr>
              <a:buSzPct val="125000"/>
              <a:buFont typeface="Arial"/>
              <a:buChar char="▪"/>
              <a:defRPr b="1" sz="1200">
                <a:latin typeface="Arial"/>
                <a:ea typeface="Arial"/>
                <a:cs typeface="Arial"/>
                <a:sym typeface="Arial"/>
              </a:defRPr>
            </a:pPr>
          </a:p>
          <a:p>
            <a:pPr lvl="1" marL="193675" indent="-192088" algn="l" defTabSz="895350">
              <a:spcBef>
                <a:spcPts val="300"/>
              </a:spcBef>
              <a:buClr>
                <a:srgbClr val="002960"/>
              </a:buClr>
              <a:buSzPct val="125000"/>
              <a:buFont typeface="Arial"/>
              <a:buChar char="▪"/>
              <a:defRPr b="1" sz="1200">
                <a:latin typeface="Arial"/>
                <a:ea typeface="Arial"/>
                <a:cs typeface="Arial"/>
                <a:sym typeface="Arial"/>
              </a:defRPr>
            </a:pPr>
            <a:r>
              <a:t>Prevention:</a:t>
            </a:r>
            <a:endParaRPr sz="1400">
              <a:latin typeface="Calibri"/>
              <a:ea typeface="Calibri"/>
              <a:cs typeface="Calibri"/>
              <a:sym typeface="Calibri"/>
            </a:endParaRPr>
          </a:p>
          <a:p>
            <a:pPr lvl="1" marL="193675" indent="-192088" algn="l" defTabSz="895350">
              <a:spcBef>
                <a:spcPts val="400"/>
              </a:spcBef>
              <a:buClr>
                <a:srgbClr val="002960"/>
              </a:buClr>
              <a:buSzPct val="125000"/>
              <a:buFont typeface="Arial"/>
              <a:buChar char="▪"/>
              <a:defRPr b="1" sz="1200">
                <a:latin typeface="Arial"/>
                <a:ea typeface="Arial"/>
                <a:cs typeface="Arial"/>
                <a:sym typeface="Arial"/>
              </a:defRPr>
            </a:pPr>
          </a:p>
          <a:p>
            <a:pPr lvl="1" marL="193675" indent="-192088" algn="l" defTabSz="895350">
              <a:spcBef>
                <a:spcPts val="300"/>
              </a:spcBef>
              <a:buClr>
                <a:srgbClr val="002960"/>
              </a:buClr>
              <a:buSzPct val="125000"/>
              <a:buFont typeface="Arial"/>
              <a:buChar char="▪"/>
              <a:defRPr b="1" sz="1200">
                <a:latin typeface="Arial"/>
                <a:ea typeface="Arial"/>
                <a:cs typeface="Arial"/>
                <a:sym typeface="Arial"/>
              </a:defRPr>
            </a:pPr>
            <a:r>
              <a:t>Organisations</a:t>
            </a:r>
            <a:endParaRPr sz="1400">
              <a:latin typeface="Calibri"/>
              <a:ea typeface="Calibri"/>
              <a:cs typeface="Calibri"/>
              <a:sym typeface="Calibri"/>
            </a:endParaRPr>
          </a:p>
          <a:p>
            <a:pPr lvl="2" marL="457200" indent="-261938" algn="l" defTabSz="895350">
              <a:spcBef>
                <a:spcPts val="300"/>
              </a:spcBef>
              <a:buClr>
                <a:srgbClr val="002960"/>
              </a:buClr>
              <a:buSzPct val="120000"/>
              <a:buFont typeface="Arial"/>
              <a:buChar char="–"/>
              <a:defRPr sz="1200">
                <a:latin typeface="Arial"/>
                <a:ea typeface="Arial"/>
                <a:cs typeface="Arial"/>
                <a:sym typeface="Arial"/>
              </a:defRPr>
            </a:pPr>
            <a:r>
              <a:t>Out of Hours</a:t>
            </a:r>
            <a:endParaRPr sz="1400">
              <a:latin typeface="Calibri"/>
              <a:ea typeface="Calibri"/>
              <a:cs typeface="Calibri"/>
              <a:sym typeface="Calibri"/>
            </a:endParaRPr>
          </a:p>
          <a:p>
            <a:pPr lvl="2" marL="457200" indent="-261938" algn="l" defTabSz="895350">
              <a:spcBef>
                <a:spcPts val="300"/>
              </a:spcBef>
              <a:buClr>
                <a:srgbClr val="002960"/>
              </a:buClr>
              <a:buSzPct val="120000"/>
              <a:buFont typeface="Arial"/>
              <a:buChar char="–"/>
              <a:defRPr sz="1200">
                <a:latin typeface="Arial"/>
                <a:ea typeface="Arial"/>
                <a:cs typeface="Arial"/>
                <a:sym typeface="Arial"/>
              </a:defRPr>
            </a:pPr>
            <a:r>
              <a:t>111</a:t>
            </a:r>
            <a:endParaRPr sz="1400">
              <a:latin typeface="Calibri"/>
              <a:ea typeface="Calibri"/>
              <a:cs typeface="Calibri"/>
              <a:sym typeface="Calibri"/>
            </a:endParaRPr>
          </a:p>
          <a:p>
            <a:pPr lvl="2" marL="457200" indent="-261938" algn="l" defTabSz="895350">
              <a:spcBef>
                <a:spcPts val="300"/>
              </a:spcBef>
              <a:buClr>
                <a:srgbClr val="002960"/>
              </a:buClr>
              <a:buSzPct val="120000"/>
              <a:buFont typeface="Arial"/>
              <a:buChar char="–"/>
              <a:defRPr sz="1200">
                <a:latin typeface="Arial"/>
                <a:ea typeface="Arial"/>
                <a:cs typeface="Arial"/>
                <a:sym typeface="Arial"/>
              </a:defRPr>
            </a:pPr>
            <a:r>
              <a:t>EMAS</a:t>
            </a:r>
            <a:endParaRPr sz="1400">
              <a:latin typeface="Calibri"/>
              <a:ea typeface="Calibri"/>
              <a:cs typeface="Calibri"/>
              <a:sym typeface="Calibri"/>
            </a:endParaRPr>
          </a:p>
          <a:p>
            <a:pPr lvl="2" marL="457200" indent="-261938" algn="l" defTabSz="895350">
              <a:spcBef>
                <a:spcPts val="300"/>
              </a:spcBef>
              <a:buClr>
                <a:srgbClr val="002960"/>
              </a:buClr>
              <a:buSzPct val="120000"/>
              <a:buFont typeface="Arial"/>
              <a:buChar char="–"/>
              <a:defRPr sz="1200">
                <a:latin typeface="Arial"/>
                <a:ea typeface="Arial"/>
                <a:cs typeface="Arial"/>
                <a:sym typeface="Arial"/>
              </a:defRPr>
            </a:pPr>
            <a:r>
              <a:t>Social Care</a:t>
            </a:r>
            <a:endParaRPr sz="1400">
              <a:latin typeface="Calibri"/>
              <a:ea typeface="Calibri"/>
              <a:cs typeface="Calibri"/>
              <a:sym typeface="Calibri"/>
            </a:endParaRPr>
          </a:p>
          <a:p>
            <a:pPr lvl="2" marL="457200" indent="-261938" algn="l" defTabSz="895350">
              <a:spcBef>
                <a:spcPts val="300"/>
              </a:spcBef>
              <a:buClr>
                <a:srgbClr val="002960"/>
              </a:buClr>
              <a:buSzPct val="120000"/>
              <a:buFont typeface="Arial"/>
              <a:buChar char="–"/>
              <a:defRPr sz="1200">
                <a:latin typeface="Arial"/>
                <a:ea typeface="Arial"/>
                <a:cs typeface="Arial"/>
                <a:sym typeface="Arial"/>
              </a:defRPr>
            </a:pPr>
            <a:r>
              <a:t>3</a:t>
            </a:r>
            <a:r>
              <a:rPr baseline="30000"/>
              <a:t>rd</a:t>
            </a:r>
            <a:r>
              <a:t> Sector Services</a:t>
            </a:r>
            <a:endParaRPr sz="1400">
              <a:latin typeface="Calibri"/>
              <a:ea typeface="Calibri"/>
              <a:cs typeface="Calibri"/>
              <a:sym typeface="Calibri"/>
            </a:endParaRPr>
          </a:p>
          <a:p>
            <a:pPr lvl="2" indent="384687" algn="l" defTabSz="895350">
              <a:spcBef>
                <a:spcPts val="300"/>
              </a:spcBef>
              <a:defRPr sz="1200">
                <a:latin typeface="Arial"/>
                <a:ea typeface="Arial"/>
                <a:cs typeface="Arial"/>
                <a:sym typeface="Arial"/>
              </a:defRPr>
            </a:pPr>
            <a:r>
              <a:t>Integrated, collaborative relationships required</a:t>
            </a:r>
            <a:endParaRPr sz="1400">
              <a:latin typeface="Calibri"/>
              <a:ea typeface="Calibri"/>
              <a:cs typeface="Calibri"/>
              <a:sym typeface="Calibri"/>
            </a:endParaRPr>
          </a:p>
          <a:p>
            <a:pPr lvl="1" marL="193675" indent="-192088" algn="l" defTabSz="895350">
              <a:spcBef>
                <a:spcPts val="300"/>
              </a:spcBef>
              <a:buClr>
                <a:srgbClr val="002960"/>
              </a:buClr>
              <a:buSzPct val="125000"/>
              <a:buFont typeface="Arial"/>
              <a:buChar char="▪"/>
              <a:defRPr b="1" sz="1200">
                <a:latin typeface="Arial"/>
                <a:ea typeface="Arial"/>
                <a:cs typeface="Arial"/>
                <a:sym typeface="Arial"/>
              </a:defRPr>
            </a:pPr>
            <a:r>
              <a:t>Community partnerships</a:t>
            </a:r>
            <a:endParaRPr sz="1400">
              <a:latin typeface="Calibri"/>
              <a:ea typeface="Calibri"/>
              <a:cs typeface="Calibri"/>
              <a:sym typeface="Calibri"/>
            </a:endParaRPr>
          </a:p>
          <a:p>
            <a:pPr lvl="2" marL="457200" indent="-261938" algn="l" defTabSz="895350">
              <a:spcBef>
                <a:spcPts val="300"/>
              </a:spcBef>
              <a:buClr>
                <a:srgbClr val="002960"/>
              </a:buClr>
              <a:buSzPct val="120000"/>
              <a:buFont typeface="Arial"/>
              <a:buChar char="–"/>
              <a:defRPr sz="1200">
                <a:latin typeface="Arial"/>
                <a:ea typeface="Arial"/>
                <a:cs typeface="Arial"/>
                <a:sym typeface="Arial"/>
              </a:defRPr>
            </a:pPr>
            <a:r>
              <a:t>Patient groups</a:t>
            </a:r>
            <a:endParaRPr sz="1400">
              <a:latin typeface="Calibri"/>
              <a:ea typeface="Calibri"/>
              <a:cs typeface="Calibri"/>
              <a:sym typeface="Calibri"/>
            </a:endParaRPr>
          </a:p>
          <a:p>
            <a:pPr lvl="2" marL="457200" indent="-261938" algn="l" defTabSz="895350">
              <a:spcBef>
                <a:spcPts val="300"/>
              </a:spcBef>
              <a:buClr>
                <a:srgbClr val="002960"/>
              </a:buClr>
              <a:buSzPct val="120000"/>
              <a:buFont typeface="Arial"/>
              <a:buChar char="–"/>
              <a:defRPr sz="1200">
                <a:latin typeface="Arial"/>
                <a:ea typeface="Arial"/>
                <a:cs typeface="Arial"/>
                <a:sym typeface="Arial"/>
              </a:defRPr>
            </a:pPr>
            <a:r>
              <a:t>Faith/cultural groups</a:t>
            </a:r>
          </a:p>
        </p:txBody>
      </p:sp>
      <p:sp>
        <p:nvSpPr>
          <p:cNvPr id="329" name="Shape 329"/>
          <p:cNvSpPr/>
          <p:nvPr/>
        </p:nvSpPr>
        <p:spPr>
          <a:xfrm flipV="1">
            <a:off x="2163474" y="2958992"/>
            <a:ext cx="274675" cy="335382"/>
          </a:xfrm>
          <a:prstGeom prst="line">
            <a:avLst/>
          </a:prstGeom>
          <a:ln w="6350">
            <a:solidFill>
              <a:srgbClr val="70AD47"/>
            </a:solidFill>
            <a:miter/>
          </a:ln>
        </p:spPr>
        <p:txBody>
          <a:bodyPr lIns="45718" tIns="45718" rIns="45718" bIns="45718"/>
          <a:lstStyle/>
          <a:p>
            <a:pPr/>
          </a:p>
        </p:txBody>
      </p:sp>
      <p:sp>
        <p:nvSpPr>
          <p:cNvPr id="330" name="Shape 330"/>
          <p:cNvSpPr/>
          <p:nvPr/>
        </p:nvSpPr>
        <p:spPr>
          <a:xfrm flipV="1">
            <a:off x="2265613" y="1558513"/>
            <a:ext cx="122695" cy="37982"/>
          </a:xfrm>
          <a:prstGeom prst="line">
            <a:avLst/>
          </a:prstGeom>
          <a:ln w="6350">
            <a:solidFill>
              <a:srgbClr val="70AD47"/>
            </a:solidFill>
            <a:miter/>
          </a:ln>
        </p:spPr>
        <p:txBody>
          <a:bodyPr lIns="45718" tIns="45718" rIns="45718" bIns="45718"/>
          <a:lstStyle/>
          <a:p>
            <a:pPr/>
          </a:p>
        </p:txBody>
      </p:sp>
      <p:sp>
        <p:nvSpPr>
          <p:cNvPr id="331" name="Shape 331"/>
          <p:cNvSpPr/>
          <p:nvPr/>
        </p:nvSpPr>
        <p:spPr>
          <a:xfrm>
            <a:off x="2265613" y="2058371"/>
            <a:ext cx="124261" cy="19702"/>
          </a:xfrm>
          <a:prstGeom prst="line">
            <a:avLst/>
          </a:prstGeom>
          <a:ln w="6350">
            <a:solidFill>
              <a:srgbClr val="70AD47"/>
            </a:solidFill>
            <a:miter/>
          </a:ln>
        </p:spPr>
        <p:txBody>
          <a:bodyPr lIns="45718" tIns="45718" rIns="45718" bIns="45718"/>
          <a:lstStyle/>
          <a:p>
            <a:pPr/>
          </a:p>
        </p:txBody>
      </p:sp>
      <p:sp>
        <p:nvSpPr>
          <p:cNvPr id="332" name="Shape 332"/>
          <p:cNvSpPr/>
          <p:nvPr/>
        </p:nvSpPr>
        <p:spPr>
          <a:xfrm flipV="1">
            <a:off x="2291120" y="3561901"/>
            <a:ext cx="116534" cy="980964"/>
          </a:xfrm>
          <a:prstGeom prst="line">
            <a:avLst/>
          </a:prstGeom>
          <a:ln w="6350">
            <a:solidFill>
              <a:srgbClr val="70AD47"/>
            </a:solidFill>
            <a:miter/>
          </a:ln>
        </p:spPr>
        <p:txBody>
          <a:bodyPr lIns="45718" tIns="45718" rIns="45718" bIns="45718"/>
          <a:lstStyle/>
          <a:p>
            <a:pPr/>
          </a:p>
        </p:txBody>
      </p:sp>
      <p:sp>
        <p:nvSpPr>
          <p:cNvPr id="333" name="Shape 333"/>
          <p:cNvSpPr/>
          <p:nvPr/>
        </p:nvSpPr>
        <p:spPr>
          <a:xfrm flipV="1">
            <a:off x="2265611" y="4070624"/>
            <a:ext cx="121219" cy="33019"/>
          </a:xfrm>
          <a:prstGeom prst="line">
            <a:avLst/>
          </a:prstGeom>
          <a:ln w="6350">
            <a:solidFill>
              <a:srgbClr val="70AD47"/>
            </a:solidFill>
            <a:miter/>
          </a:ln>
        </p:spPr>
        <p:txBody>
          <a:bodyPr lIns="45718" tIns="45718" rIns="45718" bIns="45718"/>
          <a:lstStyle/>
          <a:p>
            <a:pPr/>
          </a:p>
        </p:txBody>
      </p:sp>
      <p:sp>
        <p:nvSpPr>
          <p:cNvPr id="334" name="Shape 334"/>
          <p:cNvSpPr/>
          <p:nvPr/>
        </p:nvSpPr>
        <p:spPr>
          <a:xfrm flipH="1" flipV="1">
            <a:off x="2256951" y="4371807"/>
            <a:ext cx="143562" cy="1806178"/>
          </a:xfrm>
          <a:prstGeom prst="line">
            <a:avLst/>
          </a:prstGeom>
          <a:ln w="6350">
            <a:solidFill>
              <a:srgbClr val="70AD47"/>
            </a:solidFill>
            <a:miter/>
          </a:ln>
        </p:spPr>
        <p:txBody>
          <a:bodyPr lIns="45718" tIns="45718" rIns="45718" bIns="45718"/>
          <a:lstStyle/>
          <a:p>
            <a:pPr/>
          </a:p>
        </p:txBody>
      </p:sp>
      <p:grpSp>
        <p:nvGrpSpPr>
          <p:cNvPr id="337" name="Group 337"/>
          <p:cNvGrpSpPr/>
          <p:nvPr/>
        </p:nvGrpSpPr>
        <p:grpSpPr>
          <a:xfrm>
            <a:off x="2801624" y="4342192"/>
            <a:ext cx="7595241" cy="733116"/>
            <a:chOff x="0" y="0"/>
            <a:chExt cx="7595239" cy="733115"/>
          </a:xfrm>
        </p:grpSpPr>
        <p:sp>
          <p:nvSpPr>
            <p:cNvPr id="335" name="Shape 335"/>
            <p:cNvSpPr/>
            <p:nvPr/>
          </p:nvSpPr>
          <p:spPr>
            <a:xfrm rot="5400000">
              <a:off x="3431062" y="-3431063"/>
              <a:ext cx="733116" cy="7595240"/>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400">
                  <a:latin typeface="Calibri"/>
                  <a:ea typeface="Calibri"/>
                  <a:cs typeface="Calibri"/>
                  <a:sym typeface="Calibri"/>
                </a:defRPr>
              </a:pPr>
            </a:p>
          </p:txBody>
        </p:sp>
        <p:sp>
          <p:nvSpPr>
            <p:cNvPr id="336" name="Shape 336"/>
            <p:cNvSpPr/>
            <p:nvPr/>
          </p:nvSpPr>
          <p:spPr>
            <a:xfrm>
              <a:off x="-1" y="36008"/>
              <a:ext cx="7595241" cy="661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solidFill>
                    <a:srgbClr val="FF0000"/>
                  </a:solidFill>
                  <a:latin typeface="Arial"/>
                  <a:ea typeface="Arial"/>
                  <a:cs typeface="Arial"/>
                  <a:sym typeface="Arial"/>
                </a:defRPr>
              </a:pPr>
              <a:r>
                <a:t>Develop a care co-ordination service, directly accessible by patients, carer and professionals.  Accessible to all identified patients 24/7.  This should reduce inappropriate interventions and release resources to increase capacity </a:t>
              </a:r>
              <a:r>
                <a:rPr u="sng">
                  <a:solidFill>
                    <a:srgbClr val="0000FF"/>
                  </a:solidFill>
                  <a:uFill>
                    <a:solidFill>
                      <a:srgbClr val="0000FF"/>
                    </a:solidFill>
                  </a:uFill>
                  <a:hlinkClick r:id="rId3" invalidUrl="" action="" tgtFrame="" tooltip="" history="1" highlightClick="0" endSnd="0"/>
                </a:rPr>
                <a:t>http://endoflifecareambitions.org.uk</a:t>
              </a:r>
              <a:r>
                <a:t>  </a:t>
              </a:r>
            </a:p>
          </p:txBody>
        </p:sp>
      </p:grpSp>
      <p:grpSp>
        <p:nvGrpSpPr>
          <p:cNvPr id="340" name="Group 340"/>
          <p:cNvGrpSpPr/>
          <p:nvPr/>
        </p:nvGrpSpPr>
        <p:grpSpPr>
          <a:xfrm>
            <a:off x="2803027" y="4903707"/>
            <a:ext cx="7592434" cy="1016698"/>
            <a:chOff x="0" y="0"/>
            <a:chExt cx="7592432" cy="1016696"/>
          </a:xfrm>
        </p:grpSpPr>
        <p:sp>
          <p:nvSpPr>
            <p:cNvPr id="338" name="Shape 338"/>
            <p:cNvSpPr/>
            <p:nvPr/>
          </p:nvSpPr>
          <p:spPr>
            <a:xfrm rot="5400000">
              <a:off x="3407215" y="-3287868"/>
              <a:ext cx="778003" cy="7592433"/>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200">
                  <a:latin typeface="Arial"/>
                  <a:ea typeface="Arial"/>
                  <a:cs typeface="Arial"/>
                  <a:sym typeface="Arial"/>
                </a:defRPr>
              </a:pPr>
            </a:p>
          </p:txBody>
        </p:sp>
        <p:sp>
          <p:nvSpPr>
            <p:cNvPr id="339" name="Shape 339"/>
            <p:cNvSpPr/>
            <p:nvPr/>
          </p:nvSpPr>
          <p:spPr>
            <a:xfrm>
              <a:off x="0" y="0"/>
              <a:ext cx="7592432" cy="1016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p>
            <a:p>
              <a:pPr algn="l" defTabSz="895350">
                <a:defRPr sz="1200">
                  <a:latin typeface="Arial"/>
                  <a:ea typeface="Arial"/>
                  <a:cs typeface="Arial"/>
                  <a:sym typeface="Arial"/>
                </a:defRPr>
              </a:pPr>
              <a:r>
                <a:t>Strategy to improve pain control in the home. All patients should have prompt access to measures to effectively control pain and distressing symptoms. </a:t>
              </a:r>
              <a:r>
                <a:rPr u="sng">
                  <a:solidFill>
                    <a:srgbClr val="0000FF"/>
                  </a:solidFill>
                  <a:uFill>
                    <a:solidFill>
                      <a:srgbClr val="0000FF"/>
                    </a:solidFill>
                  </a:uFill>
                  <a:hlinkClick r:id="rId8" invalidUrl="" action="" tgtFrame="" tooltip="" history="1" highlightClick="0" endSnd="0"/>
                </a:rPr>
                <a:t>Hospice UK No Painful Compromise </a:t>
              </a:r>
              <a:r>
                <a:rPr u="sng">
                  <a:solidFill>
                    <a:srgbClr val="0000FF"/>
                  </a:solidFill>
                  <a:uFill>
                    <a:solidFill>
                      <a:srgbClr val="0000FF"/>
                    </a:solidFill>
                  </a:uFill>
                  <a:hlinkClick r:id="rId9" invalidUrl="" action="" tgtFrame="" tooltip="" history="1" highlightClick="0" endSnd="0"/>
                </a:rPr>
                <a:t>https://www.nice.org.uk/guidance/ng31</a:t>
              </a:r>
              <a:r>
                <a:t> </a:t>
              </a:r>
            </a:p>
            <a:p>
              <a:pPr algn="l" defTabSz="895350">
                <a:defRPr sz="1200">
                  <a:latin typeface="Arial"/>
                  <a:ea typeface="Arial"/>
                  <a:cs typeface="Arial"/>
                  <a:sym typeface="Arial"/>
                </a:defRPr>
              </a:pPr>
              <a:r>
                <a:t>Specialist palliative care should be available 24/7 for those with more complex needs.</a:t>
              </a:r>
              <a:r>
                <a:rPr u="sng">
                  <a:solidFill>
                    <a:srgbClr val="0000FF"/>
                  </a:solidFill>
                  <a:uFill>
                    <a:solidFill>
                      <a:srgbClr val="0000FF"/>
                    </a:solidFill>
                  </a:uFill>
                  <a:hlinkClick r:id="rId9" invalidUrl="" action="" tgtFrame="" tooltip="" history="1" highlightClick="0" endSnd="0"/>
                </a:rPr>
                <a:t> </a:t>
              </a:r>
            </a:p>
          </p:txBody>
        </p:sp>
      </p:grpSp>
      <p:grpSp>
        <p:nvGrpSpPr>
          <p:cNvPr id="343" name="Group 343"/>
          <p:cNvGrpSpPr/>
          <p:nvPr/>
        </p:nvGrpSpPr>
        <p:grpSpPr>
          <a:xfrm>
            <a:off x="2754609" y="1205924"/>
            <a:ext cx="7643829" cy="838897"/>
            <a:chOff x="0" y="0"/>
            <a:chExt cx="7643827" cy="838896"/>
          </a:xfrm>
        </p:grpSpPr>
        <p:sp>
          <p:nvSpPr>
            <p:cNvPr id="341" name="Shape 341"/>
            <p:cNvSpPr/>
            <p:nvPr/>
          </p:nvSpPr>
          <p:spPr>
            <a:xfrm rot="5400000">
              <a:off x="3543682" y="-3402467"/>
              <a:ext cx="556463" cy="7643829"/>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200">
                  <a:solidFill>
                    <a:srgbClr val="FF0000"/>
                  </a:solidFill>
                  <a:latin typeface="Arial"/>
                  <a:ea typeface="Arial"/>
                  <a:cs typeface="Arial"/>
                  <a:sym typeface="Arial"/>
                </a:defRPr>
              </a:pPr>
            </a:p>
          </p:txBody>
        </p:sp>
        <p:sp>
          <p:nvSpPr>
            <p:cNvPr id="342" name="Shape 342"/>
            <p:cNvSpPr/>
            <p:nvPr/>
          </p:nvSpPr>
          <p:spPr>
            <a:xfrm>
              <a:off x="0" y="0"/>
              <a:ext cx="7643827" cy="838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solidFill>
                    <a:srgbClr val="FF0000"/>
                  </a:solidFill>
                  <a:latin typeface="Arial"/>
                  <a:ea typeface="Arial"/>
                  <a:cs typeface="Arial"/>
                  <a:sym typeface="Arial"/>
                </a:defRPr>
              </a:pPr>
            </a:p>
            <a:p>
              <a:pPr algn="l" defTabSz="895350">
                <a:defRPr sz="1200">
                  <a:solidFill>
                    <a:srgbClr val="FF0000"/>
                  </a:solidFill>
                  <a:latin typeface="Arial"/>
                  <a:ea typeface="Arial"/>
                  <a:cs typeface="Arial"/>
                  <a:sym typeface="Arial"/>
                </a:defRPr>
              </a:pPr>
              <a:r>
                <a:t>Implement an identification strategy targeting commonly missed groups (e.g. learning disabilities, dementia, non-malignant long term conditions) and incorporating all relevant organisations including care homes and community groups </a:t>
              </a:r>
              <a:r>
                <a:rPr u="sng">
                  <a:solidFill>
                    <a:srgbClr val="0000FF"/>
                  </a:solidFill>
                  <a:uFill>
                    <a:solidFill>
                      <a:srgbClr val="0000FF"/>
                    </a:solidFill>
                  </a:uFill>
                  <a:hlinkClick r:id="rId10" invalidUrl="" action="" tgtFrame="" tooltip="" history="1" highlightClick="0" endSnd="0"/>
                </a:rPr>
                <a:t>Gold Standards Prognostic Indicator Guidance</a:t>
              </a:r>
            </a:p>
          </p:txBody>
        </p:sp>
      </p:grpSp>
      <p:grpSp>
        <p:nvGrpSpPr>
          <p:cNvPr id="346" name="Group 346"/>
          <p:cNvGrpSpPr/>
          <p:nvPr/>
        </p:nvGrpSpPr>
        <p:grpSpPr>
          <a:xfrm>
            <a:off x="2730479" y="1980764"/>
            <a:ext cx="7643821" cy="498313"/>
            <a:chOff x="0" y="0"/>
            <a:chExt cx="7643819" cy="498312"/>
          </a:xfrm>
        </p:grpSpPr>
        <p:sp>
          <p:nvSpPr>
            <p:cNvPr id="344" name="Shape 344"/>
            <p:cNvSpPr/>
            <p:nvPr/>
          </p:nvSpPr>
          <p:spPr>
            <a:xfrm rot="5400000">
              <a:off x="3572753" y="-3572754"/>
              <a:ext cx="498313" cy="7643820"/>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200">
                  <a:latin typeface="Arial"/>
                  <a:ea typeface="Arial"/>
                  <a:cs typeface="Arial"/>
                  <a:sym typeface="Arial"/>
                </a:defRPr>
              </a:pPr>
            </a:p>
          </p:txBody>
        </p:sp>
        <p:sp>
          <p:nvSpPr>
            <p:cNvPr id="345" name="Shape 345"/>
            <p:cNvSpPr/>
            <p:nvPr/>
          </p:nvSpPr>
          <p:spPr>
            <a:xfrm>
              <a:off x="0" y="7509"/>
              <a:ext cx="7643819" cy="483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r>
                <a:t>Initiatives to promote public discussion of dying, death and bereavement to empower the public to identify their own needs and those of each other. e.g. Dying matters week, Death Cafes etc. </a:t>
              </a:r>
              <a:r>
                <a:rPr u="sng">
                  <a:solidFill>
                    <a:srgbClr val="0000FF"/>
                  </a:solidFill>
                  <a:uFill>
                    <a:solidFill>
                      <a:srgbClr val="0000FF"/>
                    </a:solidFill>
                  </a:uFill>
                  <a:hlinkClick r:id="rId11" invalidUrl="" action="" tgtFrame="" tooltip="" history="1" highlightClick="0" endSnd="0"/>
                </a:rPr>
                <a:t>https://www.dyingmatters.org/</a:t>
              </a:r>
              <a:r>
                <a:t> </a:t>
              </a:r>
            </a:p>
          </p:txBody>
        </p:sp>
      </p:grpSp>
      <p:sp>
        <p:nvSpPr>
          <p:cNvPr id="347" name="Shape 347"/>
          <p:cNvSpPr/>
          <p:nvPr/>
        </p:nvSpPr>
        <p:spPr>
          <a:xfrm>
            <a:off x="2265611" y="4633312"/>
            <a:ext cx="143024" cy="37991"/>
          </a:xfrm>
          <a:prstGeom prst="line">
            <a:avLst/>
          </a:prstGeom>
          <a:ln w="6350">
            <a:solidFill>
              <a:srgbClr val="70AD47"/>
            </a:solidFill>
            <a:miter/>
          </a:ln>
        </p:spPr>
        <p:txBody>
          <a:bodyPr lIns="45718" tIns="45718" rIns="45718" bIns="45718"/>
          <a:lstStyle/>
          <a:p>
            <a:pPr/>
          </a:p>
        </p:txBody>
      </p:sp>
      <p:sp>
        <p:nvSpPr>
          <p:cNvPr id="348" name="Shape 348"/>
          <p:cNvSpPr/>
          <p:nvPr/>
        </p:nvSpPr>
        <p:spPr>
          <a:xfrm>
            <a:off x="2265425" y="4371804"/>
            <a:ext cx="270171" cy="991496"/>
          </a:xfrm>
          <a:prstGeom prst="line">
            <a:avLst/>
          </a:prstGeom>
          <a:ln w="6350">
            <a:solidFill>
              <a:srgbClr val="70AD47"/>
            </a:solidFill>
            <a:miter/>
          </a:ln>
        </p:spPr>
        <p:txBody>
          <a:bodyPr lIns="45718" tIns="45718" rIns="45718" bIns="45718"/>
          <a:lstStyle/>
          <a:p>
            <a:pPr/>
          </a:p>
        </p:txBody>
      </p:sp>
      <p:sp>
        <p:nvSpPr>
          <p:cNvPr id="349" name="Shape 349"/>
          <p:cNvSpPr/>
          <p:nvPr/>
        </p:nvSpPr>
        <p:spPr>
          <a:xfrm flipH="1">
            <a:off x="2258537" y="6750107"/>
            <a:ext cx="153939" cy="103429"/>
          </a:xfrm>
          <a:prstGeom prst="line">
            <a:avLst/>
          </a:prstGeom>
          <a:ln w="6350">
            <a:solidFill>
              <a:srgbClr val="70AD47"/>
            </a:solidFill>
            <a:miter/>
          </a:ln>
        </p:spPr>
        <p:txBody>
          <a:bodyPr lIns="45718" tIns="45718" rIns="45718" bIns="45718"/>
          <a:lstStyle/>
          <a:p>
            <a:pPr/>
          </a:p>
        </p:txBody>
      </p:sp>
      <p:sp>
        <p:nvSpPr>
          <p:cNvPr id="350" name="Shape 350"/>
          <p:cNvSpPr/>
          <p:nvPr/>
        </p:nvSpPr>
        <p:spPr>
          <a:xfrm flipH="1">
            <a:off x="2258537" y="7267444"/>
            <a:ext cx="127002" cy="28402"/>
          </a:xfrm>
          <a:prstGeom prst="line">
            <a:avLst/>
          </a:prstGeom>
          <a:ln w="6350">
            <a:solidFill>
              <a:srgbClr val="70AD47"/>
            </a:solidFill>
            <a:miter/>
          </a:ln>
        </p:spPr>
        <p:txBody>
          <a:bodyPr lIns="45718" tIns="45718" rIns="45718" bIns="45718"/>
          <a:lstStyle/>
          <a:p>
            <a:pPr/>
          </a:p>
        </p:txBody>
      </p:sp>
      <p:sp>
        <p:nvSpPr>
          <p:cNvPr id="351" name="Shape 351"/>
          <p:cNvSpPr/>
          <p:nvPr/>
        </p:nvSpPr>
        <p:spPr>
          <a:xfrm flipH="1" flipV="1">
            <a:off x="2258537" y="7722050"/>
            <a:ext cx="126518" cy="26358"/>
          </a:xfrm>
          <a:prstGeom prst="line">
            <a:avLst/>
          </a:prstGeom>
          <a:ln w="6350">
            <a:solidFill>
              <a:srgbClr val="70AD47"/>
            </a:solidFill>
            <a:miter/>
          </a:ln>
        </p:spPr>
        <p:txBody>
          <a:bodyPr lIns="45718" tIns="45718" rIns="45718" bIns="45718"/>
          <a:lstStyle/>
          <a:p>
            <a:pPr/>
          </a:p>
        </p:txBody>
      </p:sp>
      <p:grpSp>
        <p:nvGrpSpPr>
          <p:cNvPr id="354" name="Group 354"/>
          <p:cNvGrpSpPr/>
          <p:nvPr/>
        </p:nvGrpSpPr>
        <p:grpSpPr>
          <a:xfrm>
            <a:off x="2390505" y="8103691"/>
            <a:ext cx="297792" cy="297773"/>
            <a:chOff x="0" y="0"/>
            <a:chExt cx="297790" cy="297771"/>
          </a:xfrm>
        </p:grpSpPr>
        <p:sp>
          <p:nvSpPr>
            <p:cNvPr id="352" name="Shape 352"/>
            <p:cNvSpPr/>
            <p:nvPr/>
          </p:nvSpPr>
          <p:spPr>
            <a:xfrm>
              <a:off x="-1" y="-1"/>
              <a:ext cx="297791" cy="297772"/>
            </a:xfrm>
            <a:prstGeom prst="ellipse">
              <a:avLst/>
            </a:prstGeom>
            <a:solidFill>
              <a:srgbClr val="92D050"/>
            </a:solidFill>
            <a:ln w="9525" cap="flat">
              <a:solidFill>
                <a:srgbClr val="FFFFFF"/>
              </a:solidFill>
              <a:prstDash val="solid"/>
              <a:miter lim="800000"/>
            </a:ln>
            <a:effectLst/>
          </p:spPr>
          <p:txBody>
            <a:bodyPr wrap="square" lIns="50800" tIns="50800" rIns="50800" bIns="50800" numCol="1" anchor="ctr">
              <a:noAutofit/>
            </a:bodyPr>
            <a:lstStyle/>
            <a:p>
              <a:pPr defTabSz="1326884">
                <a:defRPr>
                  <a:solidFill>
                    <a:srgbClr val="FFFFFF"/>
                  </a:solidFill>
                  <a:latin typeface="Calibri"/>
                  <a:ea typeface="Calibri"/>
                  <a:cs typeface="Calibri"/>
                  <a:sym typeface="Calibri"/>
                </a:defRPr>
              </a:pPr>
            </a:p>
          </p:txBody>
        </p:sp>
        <p:sp>
          <p:nvSpPr>
            <p:cNvPr id="353" name="Shape 353"/>
            <p:cNvSpPr/>
            <p:nvPr/>
          </p:nvSpPr>
          <p:spPr>
            <a:xfrm>
              <a:off x="50721" y="56334"/>
              <a:ext cx="196342" cy="185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1326884">
                <a:defRPr b="1" sz="1300">
                  <a:solidFill>
                    <a:srgbClr val="FFFFFF"/>
                  </a:solidFill>
                  <a:latin typeface="Arial"/>
                  <a:ea typeface="Arial"/>
                  <a:cs typeface="Arial"/>
                  <a:sym typeface="Arial"/>
                </a:defRPr>
              </a:lvl1pPr>
            </a:lstStyle>
            <a:p>
              <a:pPr/>
              <a:r>
                <a:t>12</a:t>
              </a:r>
            </a:p>
          </p:txBody>
        </p:sp>
      </p:grpSp>
      <p:sp>
        <p:nvSpPr>
          <p:cNvPr id="355" name="Shape 355"/>
          <p:cNvSpPr/>
          <p:nvPr/>
        </p:nvSpPr>
        <p:spPr>
          <a:xfrm flipH="1" flipV="1">
            <a:off x="2258353" y="7516496"/>
            <a:ext cx="132157" cy="602070"/>
          </a:xfrm>
          <a:prstGeom prst="line">
            <a:avLst/>
          </a:prstGeom>
          <a:ln w="6350">
            <a:solidFill>
              <a:srgbClr val="70AD47"/>
            </a:solidFill>
            <a:miter/>
          </a:ln>
        </p:spPr>
        <p:txBody>
          <a:bodyPr lIns="45718" tIns="45718" rIns="45718" bIns="45718"/>
          <a:lstStyle/>
          <a:p>
            <a:pPr/>
          </a:p>
        </p:txBody>
      </p:sp>
      <p:grpSp>
        <p:nvGrpSpPr>
          <p:cNvPr id="358" name="Group 358"/>
          <p:cNvGrpSpPr/>
          <p:nvPr/>
        </p:nvGrpSpPr>
        <p:grpSpPr>
          <a:xfrm>
            <a:off x="2781296" y="8194213"/>
            <a:ext cx="7643821" cy="483298"/>
            <a:chOff x="0" y="0"/>
            <a:chExt cx="7643819" cy="483296"/>
          </a:xfrm>
        </p:grpSpPr>
        <p:sp>
          <p:nvSpPr>
            <p:cNvPr id="356" name="Shape 356"/>
            <p:cNvSpPr/>
            <p:nvPr/>
          </p:nvSpPr>
          <p:spPr>
            <a:xfrm rot="5400000">
              <a:off x="3604132" y="-3580263"/>
              <a:ext cx="435556" cy="7643820"/>
            </a:xfrm>
            <a:prstGeom prst="rect">
              <a:avLst/>
            </a:prstGeom>
            <a:solidFill>
              <a:srgbClr val="DEEBF7"/>
            </a:solidFill>
            <a:ln w="12700" cap="flat">
              <a:noFill/>
              <a:miter lim="400000"/>
            </a:ln>
            <a:effectLst/>
          </p:spPr>
          <p:txBody>
            <a:bodyPr wrap="square" lIns="50800" tIns="50800" rIns="50800" bIns="50800" numCol="1" anchor="ctr">
              <a:noAutofit/>
            </a:bodyPr>
            <a:lstStyle/>
            <a:p>
              <a:pPr algn="l" defTabSz="895350">
                <a:defRPr sz="1200">
                  <a:latin typeface="Arial"/>
                  <a:ea typeface="Arial"/>
                  <a:cs typeface="Arial"/>
                  <a:sym typeface="Arial"/>
                </a:defRPr>
              </a:pPr>
            </a:p>
          </p:txBody>
        </p:sp>
        <p:sp>
          <p:nvSpPr>
            <p:cNvPr id="357" name="Shape 357"/>
            <p:cNvSpPr/>
            <p:nvPr/>
          </p:nvSpPr>
          <p:spPr>
            <a:xfrm>
              <a:off x="0" y="0"/>
              <a:ext cx="7643820" cy="483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6341" tIns="66341" rIns="66341" bIns="66341" numCol="1" anchor="ctr">
              <a:spAutoFit/>
            </a:bodyPr>
            <a:lstStyle/>
            <a:p>
              <a:pPr algn="l" defTabSz="895350">
                <a:defRPr sz="1200">
                  <a:latin typeface="Arial"/>
                  <a:ea typeface="Arial"/>
                  <a:cs typeface="Arial"/>
                  <a:sym typeface="Arial"/>
                </a:defRPr>
              </a:pPr>
            </a:p>
            <a:p>
              <a:pPr algn="l" defTabSz="895350">
                <a:defRPr sz="1200">
                  <a:latin typeface="Arial"/>
                  <a:ea typeface="Arial"/>
                  <a:cs typeface="Arial"/>
                  <a:sym typeface="Arial"/>
                </a:defRPr>
              </a:pPr>
              <a:r>
                <a:t>Commission resources/services to promote patient and carer self care</a:t>
              </a:r>
            </a:p>
          </p:txBody>
        </p:sp>
      </p:grpSp>
      <p:sp>
        <p:nvSpPr>
          <p:cNvPr id="359" name="Shape 359"/>
          <p:cNvSpPr/>
          <p:nvPr/>
        </p:nvSpPr>
        <p:spPr>
          <a:xfrm>
            <a:off x="76207" y="9051332"/>
            <a:ext cx="2608282" cy="483297"/>
          </a:xfrm>
          <a:prstGeom prst="rect">
            <a:avLst/>
          </a:prstGeom>
          <a:ln w="12700">
            <a:miter lim="400000"/>
          </a:ln>
          <a:extLst>
            <a:ext uri="{C572A759-6A51-4108-AA02-DFA0A04FC94B}">
              <ma14:wrappingTextBoxFlag xmlns:ma14="http://schemas.microsoft.com/office/mac/drawingml/2011/main" val="1"/>
            </a:ext>
          </a:extLst>
        </p:spPr>
        <p:txBody>
          <a:bodyPr lIns="66341" tIns="66341" rIns="66341" bIns="66341">
            <a:spAutoFit/>
          </a:bodyPr>
          <a:lstStyle>
            <a:lvl1pPr defTabSz="1326884">
              <a:defRPr b="1" sz="1200">
                <a:solidFill>
                  <a:srgbClr val="0563BB"/>
                </a:solidFill>
                <a:latin typeface="Arial"/>
                <a:ea typeface="Arial"/>
                <a:cs typeface="Arial"/>
                <a:sym typeface="Arial"/>
              </a:defRPr>
            </a:lvl1pPr>
          </a:lstStyle>
          <a:p>
            <a:pPr/>
            <a:r>
              <a:t>Each person is seen as an individual  </a:t>
            </a:r>
          </a:p>
        </p:txBody>
      </p:sp>
      <p:sp>
        <p:nvSpPr>
          <p:cNvPr id="360" name="Shape 360"/>
          <p:cNvSpPr/>
          <p:nvPr/>
        </p:nvSpPr>
        <p:spPr>
          <a:xfrm>
            <a:off x="2602027" y="9051332"/>
            <a:ext cx="1979730" cy="483297"/>
          </a:xfrm>
          <a:prstGeom prst="rect">
            <a:avLst/>
          </a:prstGeom>
          <a:ln w="12700">
            <a:miter lim="400000"/>
          </a:ln>
          <a:extLst>
            <a:ext uri="{C572A759-6A51-4108-AA02-DFA0A04FC94B}">
              <ma14:wrappingTextBoxFlag xmlns:ma14="http://schemas.microsoft.com/office/mac/drawingml/2011/main" val="1"/>
            </a:ext>
          </a:extLst>
        </p:spPr>
        <p:txBody>
          <a:bodyPr lIns="66341" tIns="66341" rIns="66341" bIns="66341">
            <a:spAutoFit/>
          </a:bodyPr>
          <a:lstStyle>
            <a:lvl1pPr defTabSz="1326884">
              <a:defRPr b="1" sz="1200">
                <a:solidFill>
                  <a:srgbClr val="990099"/>
                </a:solidFill>
                <a:latin typeface="Arial"/>
                <a:ea typeface="Arial"/>
                <a:cs typeface="Arial"/>
                <a:sym typeface="Arial"/>
              </a:defRPr>
            </a:lvl1pPr>
          </a:lstStyle>
          <a:p>
            <a:pPr/>
            <a:r>
              <a:t>Each person gets fair access to care</a:t>
            </a:r>
          </a:p>
        </p:txBody>
      </p:sp>
      <p:sp>
        <p:nvSpPr>
          <p:cNvPr id="361" name="Shape 361"/>
          <p:cNvSpPr/>
          <p:nvPr/>
        </p:nvSpPr>
        <p:spPr>
          <a:xfrm>
            <a:off x="4581757" y="9038262"/>
            <a:ext cx="2293341" cy="483297"/>
          </a:xfrm>
          <a:prstGeom prst="rect">
            <a:avLst/>
          </a:prstGeom>
          <a:ln w="12700">
            <a:miter lim="400000"/>
          </a:ln>
          <a:extLst>
            <a:ext uri="{C572A759-6A51-4108-AA02-DFA0A04FC94B}">
              <ma14:wrappingTextBoxFlag xmlns:ma14="http://schemas.microsoft.com/office/mac/drawingml/2011/main" val="1"/>
            </a:ext>
          </a:extLst>
        </p:spPr>
        <p:txBody>
          <a:bodyPr lIns="66341" tIns="66341" rIns="66341" bIns="66341">
            <a:spAutoFit/>
          </a:bodyPr>
          <a:lstStyle>
            <a:lvl1pPr defTabSz="1326884">
              <a:defRPr b="1" sz="1200">
                <a:solidFill>
                  <a:srgbClr val="FF3399"/>
                </a:solidFill>
                <a:latin typeface="Arial"/>
                <a:ea typeface="Arial"/>
                <a:cs typeface="Arial"/>
                <a:sym typeface="Arial"/>
              </a:defRPr>
            </a:lvl1pPr>
          </a:lstStyle>
          <a:p>
            <a:pPr/>
            <a:r>
              <a:t>Maximising comfort and wellbeing</a:t>
            </a:r>
          </a:p>
        </p:txBody>
      </p:sp>
      <p:sp>
        <p:nvSpPr>
          <p:cNvPr id="362" name="Shape 362"/>
          <p:cNvSpPr/>
          <p:nvPr/>
        </p:nvSpPr>
        <p:spPr>
          <a:xfrm>
            <a:off x="6875094" y="9083999"/>
            <a:ext cx="1693037" cy="305497"/>
          </a:xfrm>
          <a:prstGeom prst="rect">
            <a:avLst/>
          </a:prstGeom>
          <a:ln w="12700">
            <a:miter lim="400000"/>
          </a:ln>
          <a:extLst>
            <a:ext uri="{C572A759-6A51-4108-AA02-DFA0A04FC94B}">
              <ma14:wrappingTextBoxFlag xmlns:ma14="http://schemas.microsoft.com/office/mac/drawingml/2011/main" val="1"/>
            </a:ext>
          </a:extLst>
        </p:spPr>
        <p:txBody>
          <a:bodyPr lIns="66341" tIns="66341" rIns="66341" bIns="66341">
            <a:spAutoFit/>
          </a:bodyPr>
          <a:lstStyle>
            <a:lvl1pPr algn="l" defTabSz="1326884">
              <a:defRPr b="1" sz="1200">
                <a:solidFill>
                  <a:srgbClr val="FF0000"/>
                </a:solidFill>
                <a:latin typeface="Arial"/>
                <a:ea typeface="Arial"/>
                <a:cs typeface="Arial"/>
                <a:sym typeface="Arial"/>
              </a:defRPr>
            </a:lvl1pPr>
          </a:lstStyle>
          <a:p>
            <a:pPr/>
            <a:r>
              <a:t>Care is coordinated</a:t>
            </a:r>
          </a:p>
        </p:txBody>
      </p:sp>
      <p:sp>
        <p:nvSpPr>
          <p:cNvPr id="363" name="Shape 363"/>
          <p:cNvSpPr/>
          <p:nvPr/>
        </p:nvSpPr>
        <p:spPr>
          <a:xfrm>
            <a:off x="8819794" y="8994677"/>
            <a:ext cx="1818877" cy="483297"/>
          </a:xfrm>
          <a:prstGeom prst="rect">
            <a:avLst/>
          </a:prstGeom>
          <a:ln w="12700">
            <a:miter lim="400000"/>
          </a:ln>
          <a:extLst>
            <a:ext uri="{C572A759-6A51-4108-AA02-DFA0A04FC94B}">
              <ma14:wrappingTextBoxFlag xmlns:ma14="http://schemas.microsoft.com/office/mac/drawingml/2011/main" val="1"/>
            </a:ext>
          </a:extLst>
        </p:spPr>
        <p:txBody>
          <a:bodyPr lIns="66341" tIns="66341" rIns="66341" bIns="66341">
            <a:spAutoFit/>
          </a:bodyPr>
          <a:lstStyle>
            <a:lvl1pPr defTabSz="1326884">
              <a:defRPr b="1" sz="1200">
                <a:solidFill>
                  <a:srgbClr val="FFC000"/>
                </a:solidFill>
                <a:latin typeface="Arial"/>
                <a:ea typeface="Arial"/>
                <a:cs typeface="Arial"/>
                <a:sym typeface="Arial"/>
              </a:defRPr>
            </a:lvl1pPr>
          </a:lstStyle>
          <a:p>
            <a:pPr/>
            <a:r>
              <a:t>All staff are prepared to care</a:t>
            </a:r>
          </a:p>
        </p:txBody>
      </p:sp>
      <p:sp>
        <p:nvSpPr>
          <p:cNvPr id="364" name="Shape 364"/>
          <p:cNvSpPr/>
          <p:nvPr/>
        </p:nvSpPr>
        <p:spPr>
          <a:xfrm>
            <a:off x="10597691" y="8965238"/>
            <a:ext cx="2191589" cy="483297"/>
          </a:xfrm>
          <a:prstGeom prst="rect">
            <a:avLst/>
          </a:prstGeom>
          <a:ln w="12700">
            <a:miter lim="400000"/>
          </a:ln>
          <a:extLst>
            <a:ext uri="{C572A759-6A51-4108-AA02-DFA0A04FC94B}">
              <ma14:wrappingTextBoxFlag xmlns:ma14="http://schemas.microsoft.com/office/mac/drawingml/2011/main" val="1"/>
            </a:ext>
          </a:extLst>
        </p:spPr>
        <p:txBody>
          <a:bodyPr lIns="66341" tIns="66341" rIns="66341" bIns="66341">
            <a:spAutoFit/>
          </a:bodyPr>
          <a:lstStyle>
            <a:lvl1pPr defTabSz="1326884">
              <a:defRPr b="1" sz="1200">
                <a:solidFill>
                  <a:srgbClr val="92D050"/>
                </a:solidFill>
                <a:latin typeface="Arial"/>
                <a:ea typeface="Arial"/>
                <a:cs typeface="Arial"/>
                <a:sym typeface="Arial"/>
              </a:defRPr>
            </a:lvl1pPr>
          </a:lstStyle>
          <a:p>
            <a:pPr/>
            <a:r>
              <a:t>Each community is prepared to help</a:t>
            </a:r>
          </a:p>
        </p:txBody>
      </p:sp>
      <p:sp>
        <p:nvSpPr>
          <p:cNvPr id="365" name="Shape 365"/>
          <p:cNvSpPr/>
          <p:nvPr/>
        </p:nvSpPr>
        <p:spPr>
          <a:xfrm>
            <a:off x="3619315" y="1524593"/>
            <a:ext cx="4381943" cy="707717"/>
          </a:xfrm>
          <a:prstGeom prst="ellipse">
            <a:avLst/>
          </a:prstGeom>
          <a:ln w="25400">
            <a:solidFill>
              <a:srgbClr val="000000"/>
            </a:solidFill>
            <a:miter/>
          </a:ln>
          <a:effectLst>
            <a:outerShdw sx="100000" sy="100000" kx="0" ky="0" algn="b" rotWithShape="0" blurRad="38100" dist="25400" dir="5400000">
              <a:srgbClr val="000000"/>
            </a:outerShdw>
          </a:effectLst>
        </p:spPr>
        <p:txBody>
          <a:bodyPr lIns="50800" tIns="50800" rIns="50800" bIns="50800" anchor="ctr"/>
          <a:lstStyle/>
          <a:p>
            <a:pPr>
              <a:defRPr sz="2400">
                <a:solidFill>
                  <a:srgbClr val="FFFFFF"/>
                </a:solidFill>
              </a:defRPr>
            </a:pPr>
          </a:p>
        </p:txBody>
      </p:sp>
      <p:sp>
        <p:nvSpPr>
          <p:cNvPr id="366" name="Shape 366"/>
          <p:cNvSpPr/>
          <p:nvPr/>
        </p:nvSpPr>
        <p:spPr>
          <a:xfrm>
            <a:off x="4798166" y="5824087"/>
            <a:ext cx="5261881" cy="772195"/>
          </a:xfrm>
          <a:prstGeom prst="ellipse">
            <a:avLst/>
          </a:prstGeom>
          <a:ln w="25400">
            <a:solidFill>
              <a:srgbClr val="000000"/>
            </a:solidFill>
            <a:miter/>
          </a:ln>
          <a:effectLst>
            <a:outerShdw sx="100000" sy="100000" kx="0" ky="0" algn="b" rotWithShape="0" blurRad="38100" dist="25400" dir="5400000">
              <a:srgbClr val="000000"/>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title"/>
          </p:nvPr>
        </p:nvSpPr>
        <p:spPr>
          <a:xfrm>
            <a:off x="650239" y="390595"/>
            <a:ext cx="11704322" cy="1625601"/>
          </a:xfrm>
          <a:prstGeom prst="rect">
            <a:avLst/>
          </a:prstGeom>
        </p:spPr>
        <p:txBody>
          <a:bodyPr/>
          <a:lstStyle>
            <a:lvl1pPr>
              <a:defRPr sz="4600"/>
            </a:lvl1pPr>
          </a:lstStyle>
          <a:p>
            <a:pPr/>
            <a:r>
              <a:t>In Progress……</a:t>
            </a:r>
          </a:p>
        </p:txBody>
      </p:sp>
      <p:sp>
        <p:nvSpPr>
          <p:cNvPr id="371" name="Shape 371"/>
          <p:cNvSpPr/>
          <p:nvPr>
            <p:ph type="body" idx="1"/>
          </p:nvPr>
        </p:nvSpPr>
        <p:spPr>
          <a:xfrm>
            <a:off x="650239" y="2267936"/>
            <a:ext cx="11704322" cy="6436928"/>
          </a:xfrm>
          <a:prstGeom prst="rect">
            <a:avLst/>
          </a:prstGeom>
        </p:spPr>
        <p:txBody>
          <a:bodyPr/>
          <a:lstStyle/>
          <a:p>
            <a:pPr marL="335176" indent="-335176" defTabSz="893806">
              <a:spcBef>
                <a:spcPts val="700"/>
              </a:spcBef>
              <a:defRPr sz="2449"/>
            </a:pPr>
            <a:r>
              <a:t>Develop PROMs e.g. IPOS across all providers</a:t>
            </a:r>
          </a:p>
          <a:p>
            <a:pPr marL="335176" indent="-335176" defTabSz="893806">
              <a:spcBef>
                <a:spcPts val="700"/>
              </a:spcBef>
              <a:defRPr sz="2449"/>
            </a:pPr>
            <a:r>
              <a:t>Case finding via care navigators -  LTC data workflows with EOL workflows</a:t>
            </a:r>
          </a:p>
          <a:p>
            <a:pPr marL="335176" indent="-335176" defTabSz="893806">
              <a:spcBef>
                <a:spcPts val="700"/>
              </a:spcBef>
              <a:defRPr sz="2449"/>
            </a:pPr>
            <a:r>
              <a:t>Roll out Care co-ordination across ICS</a:t>
            </a:r>
          </a:p>
          <a:p>
            <a:pPr marL="335176" indent="-335176" defTabSz="893806">
              <a:spcBef>
                <a:spcPts val="700"/>
              </a:spcBef>
              <a:defRPr sz="2449"/>
            </a:pPr>
            <a:r>
              <a:t>Consider Notts combined contract (big ask) or Greater Notts combined contract (slightly easier?)</a:t>
            </a:r>
          </a:p>
          <a:p>
            <a:pPr marL="335176" indent="-335176" defTabSz="893806">
              <a:spcBef>
                <a:spcPts val="700"/>
              </a:spcBef>
              <a:defRPr sz="2449"/>
            </a:pPr>
            <a:r>
              <a:t>Continue Respect process rollout</a:t>
            </a:r>
          </a:p>
          <a:p>
            <a:pPr marL="335176" indent="-335176" defTabSz="893806">
              <a:spcBef>
                <a:spcPts val="700"/>
              </a:spcBef>
              <a:defRPr sz="2449"/>
            </a:pPr>
            <a:r>
              <a:t>QOF EOL QI local guidance and collation &amp; support of practice plans</a:t>
            </a:r>
          </a:p>
          <a:p>
            <a:pPr marL="335176" indent="-335176" defTabSz="893806">
              <a:spcBef>
                <a:spcPts val="700"/>
              </a:spcBef>
              <a:defRPr sz="2449"/>
            </a:pPr>
            <a:r>
              <a:t>Enhanced Care in Care Homes Implementation to link with EOL training + stronger links to primary care</a:t>
            </a:r>
          </a:p>
          <a:p>
            <a:pPr marL="335176" indent="-335176" defTabSz="893806">
              <a:spcBef>
                <a:spcPts val="700"/>
              </a:spcBef>
              <a:defRPr sz="2449"/>
            </a:pPr>
            <a:r>
              <a:t>Developed resources for networks - including shared details of silver &amp; gold accreditation</a:t>
            </a:r>
          </a:p>
          <a:p>
            <a:pPr marL="335176" indent="-335176" defTabSz="893806">
              <a:spcBef>
                <a:spcPts val="700"/>
              </a:spcBef>
              <a:defRPr sz="2449"/>
            </a:pPr>
            <a:r>
              <a:t>Use the Patient ID strategy across all organisations</a:t>
            </a:r>
          </a:p>
          <a:p>
            <a:pPr marL="335176" indent="-335176" defTabSz="893806">
              <a:spcBef>
                <a:spcPts val="700"/>
              </a:spcBef>
              <a:defRPr sz="2449"/>
            </a:pPr>
            <a:r>
              <a:t>Incorporate Fast track CHC resources into envelope and consider linking to quality markers.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3" name="image2.png"/>
          <p:cNvPicPr>
            <a:picLocks noChangeAspect="1"/>
          </p:cNvPicPr>
          <p:nvPr/>
        </p:nvPicPr>
        <p:blipFill>
          <a:blip r:embed="rId2">
            <a:extLst/>
          </a:blip>
          <a:stretch>
            <a:fillRect/>
          </a:stretch>
        </p:blipFill>
        <p:spPr>
          <a:xfrm>
            <a:off x="8331607" y="370696"/>
            <a:ext cx="4198870" cy="935357"/>
          </a:xfrm>
          <a:prstGeom prst="rect">
            <a:avLst/>
          </a:prstGeom>
          <a:ln w="12700">
            <a:miter lim="400000"/>
          </a:ln>
        </p:spPr>
      </p:pic>
      <p:sp>
        <p:nvSpPr>
          <p:cNvPr id="374" name="Shape 374"/>
          <p:cNvSpPr/>
          <p:nvPr/>
        </p:nvSpPr>
        <p:spPr>
          <a:xfrm>
            <a:off x="311831" y="575735"/>
            <a:ext cx="7973898" cy="599945"/>
          </a:xfrm>
          <a:prstGeom prst="rect">
            <a:avLst/>
          </a:prstGeom>
          <a:solidFill>
            <a:srgbClr val="558ED5"/>
          </a:solidFill>
          <a:ln w="12700">
            <a:solidFill>
              <a:srgbClr val="000000"/>
            </a:solidFill>
          </a:ln>
          <a:extLst>
            <a:ext uri="{C572A759-6A51-4108-AA02-DFA0A04FC94B}">
              <ma14:wrappingTextBoxFlag xmlns:ma14="http://schemas.microsoft.com/office/mac/drawingml/2011/main" val="1"/>
            </a:ext>
          </a:extLst>
        </p:spPr>
        <p:txBody>
          <a:bodyPr lIns="65022" tIns="65022" rIns="65022" bIns="65022">
            <a:spAutoFit/>
          </a:bodyPr>
          <a:lstStyle>
            <a:lvl1pPr algn="l" defTabSz="1300480">
              <a:defRPr sz="2900">
                <a:latin typeface="Calibri"/>
                <a:ea typeface="Calibri"/>
                <a:cs typeface="Calibri"/>
                <a:sym typeface="Calibri"/>
              </a:defRPr>
            </a:lvl1pPr>
          </a:lstStyle>
          <a:p>
            <a:pPr/>
            <a:r>
              <a:t>End of Life Care Together - Part of STP/ICS</a:t>
            </a:r>
          </a:p>
        </p:txBody>
      </p:sp>
      <p:sp>
        <p:nvSpPr>
          <p:cNvPr id="375" name="Shape 375"/>
          <p:cNvSpPr/>
          <p:nvPr/>
        </p:nvSpPr>
        <p:spPr>
          <a:xfrm>
            <a:off x="739742" y="1943100"/>
            <a:ext cx="10078061" cy="4914901"/>
          </a:xfrm>
          <a:prstGeom prst="rect">
            <a:avLst/>
          </a:prstGeom>
          <a:ln w="25400">
            <a:solidFill>
              <a:srgbClr val="85888D"/>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2400"/>
            </a:pPr>
            <a:r>
              <a:t>EOL work stream one of 5 in STP (key element of urgent care)</a:t>
            </a:r>
          </a:p>
          <a:p>
            <a:pPr>
              <a:defRPr sz="2400"/>
            </a:pPr>
          </a:p>
          <a:p>
            <a:pPr>
              <a:defRPr sz="2400"/>
            </a:pPr>
            <a:r>
              <a:t>2 delivery units (Mid Notts &amp; Greater Notts)</a:t>
            </a:r>
          </a:p>
          <a:p>
            <a:pPr>
              <a:defRPr sz="2400"/>
            </a:pPr>
          </a:p>
          <a:p>
            <a:pPr>
              <a:defRPr sz="2400"/>
            </a:pPr>
            <a:r>
              <a:t>Chair is both a GP and County Counsellor so brings together health and social care at a strategic level.</a:t>
            </a:r>
          </a:p>
          <a:p>
            <a:pPr>
              <a:defRPr sz="2400"/>
            </a:pPr>
          </a:p>
          <a:p>
            <a:pPr>
              <a:defRPr sz="2400"/>
            </a:pPr>
            <a:r>
              <a:t>Opportunities to identify infrastructure resources e.g. training, IT/EPaCCS</a:t>
            </a:r>
          </a:p>
          <a:p>
            <a:pPr>
              <a:defRPr sz="2400"/>
            </a:pPr>
          </a:p>
          <a:p>
            <a:pPr>
              <a:defRPr sz="2400"/>
            </a:pPr>
            <a:r>
              <a:t>Patient identification strategy</a:t>
            </a:r>
          </a:p>
          <a:p>
            <a:pPr>
              <a:defRPr sz="2400"/>
            </a:pPr>
          </a:p>
          <a:p>
            <a:pPr>
              <a:defRPr sz="2400"/>
            </a:pPr>
            <a:r>
              <a:t>Changing culture to population wide strategy and integration.</a:t>
            </a:r>
          </a:p>
        </p:txBody>
      </p:sp>
      <p:pic>
        <p:nvPicPr>
          <p:cNvPr id="376" name="image12.png"/>
          <p:cNvPicPr>
            <a:picLocks noChangeAspect="1"/>
          </p:cNvPicPr>
          <p:nvPr/>
        </p:nvPicPr>
        <p:blipFill>
          <a:blip r:embed="rId3">
            <a:extLst/>
          </a:blip>
          <a:stretch>
            <a:fillRect/>
          </a:stretch>
        </p:blipFill>
        <p:spPr>
          <a:xfrm>
            <a:off x="232637" y="57150"/>
            <a:ext cx="12092714" cy="9073199"/>
          </a:xfrm>
          <a:prstGeom prst="rect">
            <a:avLst/>
          </a:prstGeom>
          <a:ln w="12700">
            <a:miter lim="400000"/>
          </a:ln>
        </p:spPr>
      </p:pic>
      <p:sp>
        <p:nvSpPr>
          <p:cNvPr id="377" name="Shape 377"/>
          <p:cNvSpPr/>
          <p:nvPr/>
        </p:nvSpPr>
        <p:spPr>
          <a:xfrm>
            <a:off x="5567080" y="5765800"/>
            <a:ext cx="434482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600">
                <a:latin typeface="+mj-lt"/>
                <a:ea typeface="+mj-ea"/>
                <a:cs typeface="+mj-cs"/>
                <a:sym typeface="Helvetica"/>
              </a:defRPr>
            </a:pPr>
            <a:r>
              <a:t>or     </a:t>
            </a:r>
            <a:r>
              <a:rPr u="sng">
                <a:solidFill>
                  <a:srgbClr val="0000FF"/>
                </a:solidFill>
                <a:uFill>
                  <a:solidFill>
                    <a:srgbClr val="0000FF"/>
                  </a:solidFill>
                </a:uFill>
                <a:hlinkClick r:id="rId4" invalidUrl="" action="" tgtFrame="" tooltip="" history="1" highlightClick="0" endSnd="0"/>
              </a:rPr>
              <a:t>julie.barker7@nhs.net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75">
                                            <p:bg/>
                                          </p:spTgt>
                                        </p:tgtEl>
                                        <p:attrNameLst>
                                          <p:attrName>style.visibility</p:attrName>
                                        </p:attrNameLst>
                                      </p:cBhvr>
                                      <p:to>
                                        <p:strVal val="visible"/>
                                      </p:to>
                                    </p:set>
                                    <p:anim calcmode="lin" valueType="num">
                                      <p:cBhvr>
                                        <p:cTn id="7" dur="1000" fill="hold"/>
                                        <p:tgtEl>
                                          <p:spTgt spid="375">
                                            <p:bg/>
                                          </p:spTgt>
                                        </p:tgtEl>
                                        <p:attrNameLst>
                                          <p:attrName>ppt_x</p:attrName>
                                        </p:attrNameLst>
                                      </p:cBhvr>
                                      <p:tavLst>
                                        <p:tav tm="0">
                                          <p:val>
                                            <p:strVal val="0-#ppt_w/2"/>
                                          </p:val>
                                        </p:tav>
                                        <p:tav tm="100000">
                                          <p:val>
                                            <p:strVal val="#ppt_x"/>
                                          </p:val>
                                        </p:tav>
                                      </p:tavLst>
                                    </p:anim>
                                    <p:anim calcmode="lin" valueType="num">
                                      <p:cBhvr>
                                        <p:cTn id="8" dur="1000" fill="hold"/>
                                        <p:tgtEl>
                                          <p:spTgt spid="375">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375">
                                            <p:txEl>
                                              <p:pRg st="0" end="0"/>
                                            </p:txEl>
                                          </p:spTgt>
                                        </p:tgtEl>
                                        <p:attrNameLst>
                                          <p:attrName>style.visibility</p:attrName>
                                        </p:attrNameLst>
                                      </p:cBhvr>
                                      <p:to>
                                        <p:strVal val="visible"/>
                                      </p:to>
                                    </p:set>
                                    <p:anim calcmode="lin" valueType="num">
                                      <p:cBhvr>
                                        <p:cTn id="11" dur="1000" fill="hold"/>
                                        <p:tgtEl>
                                          <p:spTgt spid="375">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37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Class="entr" nodeType="afterEffect" presetSubtype="8" presetID="2" grpId="1" fill="hold">
                                  <p:stCondLst>
                                    <p:cond delay="0"/>
                                  </p:stCondLst>
                                  <p:iterate type="el" backwards="0">
                                    <p:tmAbs val="0"/>
                                  </p:iterate>
                                  <p:childTnLst>
                                    <p:set>
                                      <p:cBhvr>
                                        <p:cTn id="15" fill="hold"/>
                                        <p:tgtEl>
                                          <p:spTgt spid="375">
                                            <p:txEl>
                                              <p:pRg st="1" end="1"/>
                                            </p:txEl>
                                          </p:spTgt>
                                        </p:tgtEl>
                                        <p:attrNameLst>
                                          <p:attrName>style.visibility</p:attrName>
                                        </p:attrNameLst>
                                      </p:cBhvr>
                                      <p:to>
                                        <p:strVal val="visible"/>
                                      </p:to>
                                    </p:set>
                                    <p:anim calcmode="lin" valueType="num">
                                      <p:cBhvr>
                                        <p:cTn id="16" dur="1000" fill="hold"/>
                                        <p:tgtEl>
                                          <p:spTgt spid="375">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3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1" fill="hold">
                                  <p:stCondLst>
                                    <p:cond delay="0"/>
                                  </p:stCondLst>
                                  <p:iterate type="el" backwards="0">
                                    <p:tmAbs val="0"/>
                                  </p:iterate>
                                  <p:childTnLst>
                                    <p:set>
                                      <p:cBhvr>
                                        <p:cTn id="21" fill="hold"/>
                                        <p:tgtEl>
                                          <p:spTgt spid="375">
                                            <p:txEl>
                                              <p:pRg st="2" end="2"/>
                                            </p:txEl>
                                          </p:spTgt>
                                        </p:tgtEl>
                                        <p:attrNameLst>
                                          <p:attrName>style.visibility</p:attrName>
                                        </p:attrNameLst>
                                      </p:cBhvr>
                                      <p:to>
                                        <p:strVal val="visible"/>
                                      </p:to>
                                    </p:set>
                                    <p:anim calcmode="lin" valueType="num">
                                      <p:cBhvr>
                                        <p:cTn id="22" dur="1000" fill="hold"/>
                                        <p:tgtEl>
                                          <p:spTgt spid="375">
                                            <p:txEl>
                                              <p:pRg st="2" end="2"/>
                                            </p:txEl>
                                          </p:spTgt>
                                        </p:tgtEl>
                                        <p:attrNameLst>
                                          <p:attrName>ppt_x</p:attrName>
                                        </p:attrNameLst>
                                      </p:cBhvr>
                                      <p:tavLst>
                                        <p:tav tm="0">
                                          <p:val>
                                            <p:strVal val="0-#ppt_w/2"/>
                                          </p:val>
                                        </p:tav>
                                        <p:tav tm="100000">
                                          <p:val>
                                            <p:strVal val="#ppt_x"/>
                                          </p:val>
                                        </p:tav>
                                      </p:tavLst>
                                    </p:anim>
                                    <p:anim calcmode="lin" valueType="num">
                                      <p:cBhvr>
                                        <p:cTn id="23" dur="1000" fill="hold"/>
                                        <p:tgtEl>
                                          <p:spTgt spid="3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 grpId="1" fill="hold">
                                  <p:stCondLst>
                                    <p:cond delay="0"/>
                                  </p:stCondLst>
                                  <p:iterate type="el" backwards="0">
                                    <p:tmAbs val="0"/>
                                  </p:iterate>
                                  <p:childTnLst>
                                    <p:set>
                                      <p:cBhvr>
                                        <p:cTn id="27" fill="hold"/>
                                        <p:tgtEl>
                                          <p:spTgt spid="375">
                                            <p:txEl>
                                              <p:pRg st="3" end="3"/>
                                            </p:txEl>
                                          </p:spTgt>
                                        </p:tgtEl>
                                        <p:attrNameLst>
                                          <p:attrName>style.visibility</p:attrName>
                                        </p:attrNameLst>
                                      </p:cBhvr>
                                      <p:to>
                                        <p:strVal val="visible"/>
                                      </p:to>
                                    </p:set>
                                    <p:anim calcmode="lin" valueType="num">
                                      <p:cBhvr>
                                        <p:cTn id="28" dur="1000" fill="hold"/>
                                        <p:tgtEl>
                                          <p:spTgt spid="375">
                                            <p:txEl>
                                              <p:pRg st="3" end="3"/>
                                            </p:txEl>
                                          </p:spTgt>
                                        </p:tgtEl>
                                        <p:attrNameLst>
                                          <p:attrName>ppt_x</p:attrName>
                                        </p:attrNameLst>
                                      </p:cBhvr>
                                      <p:tavLst>
                                        <p:tav tm="0">
                                          <p:val>
                                            <p:strVal val="0-#ppt_w/2"/>
                                          </p:val>
                                        </p:tav>
                                        <p:tav tm="100000">
                                          <p:val>
                                            <p:strVal val="#ppt_x"/>
                                          </p:val>
                                        </p:tav>
                                      </p:tavLst>
                                    </p:anim>
                                    <p:anim calcmode="lin" valueType="num">
                                      <p:cBhvr>
                                        <p:cTn id="29" dur="1000" fill="hold"/>
                                        <p:tgtEl>
                                          <p:spTgt spid="3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 grpId="1" fill="hold">
                                  <p:stCondLst>
                                    <p:cond delay="0"/>
                                  </p:stCondLst>
                                  <p:iterate type="el" backwards="0">
                                    <p:tmAbs val="0"/>
                                  </p:iterate>
                                  <p:childTnLst>
                                    <p:set>
                                      <p:cBhvr>
                                        <p:cTn id="33" fill="hold"/>
                                        <p:tgtEl>
                                          <p:spTgt spid="375">
                                            <p:txEl>
                                              <p:pRg st="4" end="4"/>
                                            </p:txEl>
                                          </p:spTgt>
                                        </p:tgtEl>
                                        <p:attrNameLst>
                                          <p:attrName>style.visibility</p:attrName>
                                        </p:attrNameLst>
                                      </p:cBhvr>
                                      <p:to>
                                        <p:strVal val="visible"/>
                                      </p:to>
                                    </p:set>
                                    <p:anim calcmode="lin" valueType="num">
                                      <p:cBhvr>
                                        <p:cTn id="34" dur="1000" fill="hold"/>
                                        <p:tgtEl>
                                          <p:spTgt spid="375">
                                            <p:txEl>
                                              <p:pRg st="4" end="4"/>
                                            </p:txEl>
                                          </p:spTgt>
                                        </p:tgtEl>
                                        <p:attrNameLst>
                                          <p:attrName>ppt_x</p:attrName>
                                        </p:attrNameLst>
                                      </p:cBhvr>
                                      <p:tavLst>
                                        <p:tav tm="0">
                                          <p:val>
                                            <p:strVal val="0-#ppt_w/2"/>
                                          </p:val>
                                        </p:tav>
                                        <p:tav tm="100000">
                                          <p:val>
                                            <p:strVal val="#ppt_x"/>
                                          </p:val>
                                        </p:tav>
                                      </p:tavLst>
                                    </p:anim>
                                    <p:anim calcmode="lin" valueType="num">
                                      <p:cBhvr>
                                        <p:cTn id="35" dur="1000" fill="hold"/>
                                        <p:tgtEl>
                                          <p:spTgt spid="3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 grpId="1" fill="hold">
                                  <p:stCondLst>
                                    <p:cond delay="0"/>
                                  </p:stCondLst>
                                  <p:iterate type="el" backwards="0">
                                    <p:tmAbs val="0"/>
                                  </p:iterate>
                                  <p:childTnLst>
                                    <p:set>
                                      <p:cBhvr>
                                        <p:cTn id="39" fill="hold"/>
                                        <p:tgtEl>
                                          <p:spTgt spid="375">
                                            <p:txEl>
                                              <p:pRg st="5" end="5"/>
                                            </p:txEl>
                                          </p:spTgt>
                                        </p:tgtEl>
                                        <p:attrNameLst>
                                          <p:attrName>style.visibility</p:attrName>
                                        </p:attrNameLst>
                                      </p:cBhvr>
                                      <p:to>
                                        <p:strVal val="visible"/>
                                      </p:to>
                                    </p:set>
                                    <p:anim calcmode="lin" valueType="num">
                                      <p:cBhvr>
                                        <p:cTn id="40" dur="1000" fill="hold"/>
                                        <p:tgtEl>
                                          <p:spTgt spid="375">
                                            <p:txEl>
                                              <p:pRg st="5" end="5"/>
                                            </p:txEl>
                                          </p:spTgt>
                                        </p:tgtEl>
                                        <p:attrNameLst>
                                          <p:attrName>ppt_x</p:attrName>
                                        </p:attrNameLst>
                                      </p:cBhvr>
                                      <p:tavLst>
                                        <p:tav tm="0">
                                          <p:val>
                                            <p:strVal val="0-#ppt_w/2"/>
                                          </p:val>
                                        </p:tav>
                                        <p:tav tm="100000">
                                          <p:val>
                                            <p:strVal val="#ppt_x"/>
                                          </p:val>
                                        </p:tav>
                                      </p:tavLst>
                                    </p:anim>
                                    <p:anim calcmode="lin" valueType="num">
                                      <p:cBhvr>
                                        <p:cTn id="41" dur="1000" fill="hold"/>
                                        <p:tgtEl>
                                          <p:spTgt spid="3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 grpId="1" fill="hold">
                                  <p:stCondLst>
                                    <p:cond delay="0"/>
                                  </p:stCondLst>
                                  <p:iterate type="el" backwards="0">
                                    <p:tmAbs val="0"/>
                                  </p:iterate>
                                  <p:childTnLst>
                                    <p:set>
                                      <p:cBhvr>
                                        <p:cTn id="45" fill="hold"/>
                                        <p:tgtEl>
                                          <p:spTgt spid="375">
                                            <p:txEl>
                                              <p:pRg st="6" end="6"/>
                                            </p:txEl>
                                          </p:spTgt>
                                        </p:tgtEl>
                                        <p:attrNameLst>
                                          <p:attrName>style.visibility</p:attrName>
                                        </p:attrNameLst>
                                      </p:cBhvr>
                                      <p:to>
                                        <p:strVal val="visible"/>
                                      </p:to>
                                    </p:set>
                                    <p:anim calcmode="lin" valueType="num">
                                      <p:cBhvr>
                                        <p:cTn id="46" dur="1000" fill="hold"/>
                                        <p:tgtEl>
                                          <p:spTgt spid="375">
                                            <p:txEl>
                                              <p:pRg st="6" end="6"/>
                                            </p:txEl>
                                          </p:spTgt>
                                        </p:tgtEl>
                                        <p:attrNameLst>
                                          <p:attrName>ppt_x</p:attrName>
                                        </p:attrNameLst>
                                      </p:cBhvr>
                                      <p:tavLst>
                                        <p:tav tm="0">
                                          <p:val>
                                            <p:strVal val="0-#ppt_w/2"/>
                                          </p:val>
                                        </p:tav>
                                        <p:tav tm="100000">
                                          <p:val>
                                            <p:strVal val="#ppt_x"/>
                                          </p:val>
                                        </p:tav>
                                      </p:tavLst>
                                    </p:anim>
                                    <p:anim calcmode="lin" valueType="num">
                                      <p:cBhvr>
                                        <p:cTn id="47" dur="1000" fill="hold"/>
                                        <p:tgtEl>
                                          <p:spTgt spid="3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 grpId="1" fill="hold">
                                  <p:stCondLst>
                                    <p:cond delay="0"/>
                                  </p:stCondLst>
                                  <p:iterate type="el" backwards="0">
                                    <p:tmAbs val="0"/>
                                  </p:iterate>
                                  <p:childTnLst>
                                    <p:set>
                                      <p:cBhvr>
                                        <p:cTn id="51" fill="hold"/>
                                        <p:tgtEl>
                                          <p:spTgt spid="375">
                                            <p:txEl>
                                              <p:pRg st="7" end="7"/>
                                            </p:txEl>
                                          </p:spTgt>
                                        </p:tgtEl>
                                        <p:attrNameLst>
                                          <p:attrName>style.visibility</p:attrName>
                                        </p:attrNameLst>
                                      </p:cBhvr>
                                      <p:to>
                                        <p:strVal val="visible"/>
                                      </p:to>
                                    </p:set>
                                    <p:anim calcmode="lin" valueType="num">
                                      <p:cBhvr>
                                        <p:cTn id="52" dur="1000" fill="hold"/>
                                        <p:tgtEl>
                                          <p:spTgt spid="375">
                                            <p:txEl>
                                              <p:pRg st="7" end="7"/>
                                            </p:txEl>
                                          </p:spTgt>
                                        </p:tgtEl>
                                        <p:attrNameLst>
                                          <p:attrName>ppt_x</p:attrName>
                                        </p:attrNameLst>
                                      </p:cBhvr>
                                      <p:tavLst>
                                        <p:tav tm="0">
                                          <p:val>
                                            <p:strVal val="0-#ppt_w/2"/>
                                          </p:val>
                                        </p:tav>
                                        <p:tav tm="100000">
                                          <p:val>
                                            <p:strVal val="#ppt_x"/>
                                          </p:val>
                                        </p:tav>
                                      </p:tavLst>
                                    </p:anim>
                                    <p:anim calcmode="lin" valueType="num">
                                      <p:cBhvr>
                                        <p:cTn id="53" dur="1000" fill="hold"/>
                                        <p:tgtEl>
                                          <p:spTgt spid="3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8" presetID="2" grpId="1" fill="hold">
                                  <p:stCondLst>
                                    <p:cond delay="0"/>
                                  </p:stCondLst>
                                  <p:iterate type="el" backwards="0">
                                    <p:tmAbs val="0"/>
                                  </p:iterate>
                                  <p:childTnLst>
                                    <p:set>
                                      <p:cBhvr>
                                        <p:cTn id="57" fill="hold"/>
                                        <p:tgtEl>
                                          <p:spTgt spid="375">
                                            <p:txEl>
                                              <p:pRg st="8" end="8"/>
                                            </p:txEl>
                                          </p:spTgt>
                                        </p:tgtEl>
                                        <p:attrNameLst>
                                          <p:attrName>style.visibility</p:attrName>
                                        </p:attrNameLst>
                                      </p:cBhvr>
                                      <p:to>
                                        <p:strVal val="visible"/>
                                      </p:to>
                                    </p:set>
                                    <p:anim calcmode="lin" valueType="num">
                                      <p:cBhvr>
                                        <p:cTn id="58" dur="1000" fill="hold"/>
                                        <p:tgtEl>
                                          <p:spTgt spid="375">
                                            <p:txEl>
                                              <p:pRg st="8" end="8"/>
                                            </p:txEl>
                                          </p:spTgt>
                                        </p:tgtEl>
                                        <p:attrNameLst>
                                          <p:attrName>ppt_x</p:attrName>
                                        </p:attrNameLst>
                                      </p:cBhvr>
                                      <p:tavLst>
                                        <p:tav tm="0">
                                          <p:val>
                                            <p:strVal val="0-#ppt_w/2"/>
                                          </p:val>
                                        </p:tav>
                                        <p:tav tm="100000">
                                          <p:val>
                                            <p:strVal val="#ppt_x"/>
                                          </p:val>
                                        </p:tav>
                                      </p:tavLst>
                                    </p:anim>
                                    <p:anim calcmode="lin" valueType="num">
                                      <p:cBhvr>
                                        <p:cTn id="59" dur="1000" fill="hold"/>
                                        <p:tgtEl>
                                          <p:spTgt spid="3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8" presetID="2" grpId="1" fill="hold">
                                  <p:stCondLst>
                                    <p:cond delay="0"/>
                                  </p:stCondLst>
                                  <p:iterate type="el" backwards="0">
                                    <p:tmAbs val="0"/>
                                  </p:iterate>
                                  <p:childTnLst>
                                    <p:set>
                                      <p:cBhvr>
                                        <p:cTn id="63" fill="hold"/>
                                        <p:tgtEl>
                                          <p:spTgt spid="375">
                                            <p:txEl>
                                              <p:pRg st="9" end="9"/>
                                            </p:txEl>
                                          </p:spTgt>
                                        </p:tgtEl>
                                        <p:attrNameLst>
                                          <p:attrName>style.visibility</p:attrName>
                                        </p:attrNameLst>
                                      </p:cBhvr>
                                      <p:to>
                                        <p:strVal val="visible"/>
                                      </p:to>
                                    </p:set>
                                    <p:anim calcmode="lin" valueType="num">
                                      <p:cBhvr>
                                        <p:cTn id="64" dur="1000" fill="hold"/>
                                        <p:tgtEl>
                                          <p:spTgt spid="375">
                                            <p:txEl>
                                              <p:pRg st="9" end="9"/>
                                            </p:txEl>
                                          </p:spTgt>
                                        </p:tgtEl>
                                        <p:attrNameLst>
                                          <p:attrName>ppt_x</p:attrName>
                                        </p:attrNameLst>
                                      </p:cBhvr>
                                      <p:tavLst>
                                        <p:tav tm="0">
                                          <p:val>
                                            <p:strVal val="0-#ppt_w/2"/>
                                          </p:val>
                                        </p:tav>
                                        <p:tav tm="100000">
                                          <p:val>
                                            <p:strVal val="#ppt_x"/>
                                          </p:val>
                                        </p:tav>
                                      </p:tavLst>
                                    </p:anim>
                                    <p:anim calcmode="lin" valueType="num">
                                      <p:cBhvr>
                                        <p:cTn id="65" dur="1000" fill="hold"/>
                                        <p:tgtEl>
                                          <p:spTgt spid="37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8" presetID="2" grpId="1" fill="hold">
                                  <p:stCondLst>
                                    <p:cond delay="0"/>
                                  </p:stCondLst>
                                  <p:iterate type="el" backwards="0">
                                    <p:tmAbs val="0"/>
                                  </p:iterate>
                                  <p:childTnLst>
                                    <p:set>
                                      <p:cBhvr>
                                        <p:cTn id="69" fill="hold"/>
                                        <p:tgtEl>
                                          <p:spTgt spid="375">
                                            <p:txEl>
                                              <p:pRg st="10" end="10"/>
                                            </p:txEl>
                                          </p:spTgt>
                                        </p:tgtEl>
                                        <p:attrNameLst>
                                          <p:attrName>style.visibility</p:attrName>
                                        </p:attrNameLst>
                                      </p:cBhvr>
                                      <p:to>
                                        <p:strVal val="visible"/>
                                      </p:to>
                                    </p:set>
                                    <p:anim calcmode="lin" valueType="num">
                                      <p:cBhvr>
                                        <p:cTn id="70" dur="1000" fill="hold"/>
                                        <p:tgtEl>
                                          <p:spTgt spid="375">
                                            <p:txEl>
                                              <p:pRg st="10" end="10"/>
                                            </p:txEl>
                                          </p:spTgt>
                                        </p:tgtEl>
                                        <p:attrNameLst>
                                          <p:attrName>ppt_x</p:attrName>
                                        </p:attrNameLst>
                                      </p:cBhvr>
                                      <p:tavLst>
                                        <p:tav tm="0">
                                          <p:val>
                                            <p:strVal val="0-#ppt_w/2"/>
                                          </p:val>
                                        </p:tav>
                                        <p:tav tm="100000">
                                          <p:val>
                                            <p:strVal val="#ppt_x"/>
                                          </p:val>
                                        </p:tav>
                                      </p:tavLst>
                                    </p:anim>
                                    <p:anim calcmode="lin" valueType="num">
                                      <p:cBhvr>
                                        <p:cTn id="71" dur="1000" fill="hold"/>
                                        <p:tgtEl>
                                          <p:spTgt spid="3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8" presetID="2" grpId="1" fill="hold">
                                  <p:stCondLst>
                                    <p:cond delay="0"/>
                                  </p:stCondLst>
                                  <p:iterate type="el" backwards="0">
                                    <p:tmAbs val="0"/>
                                  </p:iterate>
                                  <p:childTnLst>
                                    <p:set>
                                      <p:cBhvr>
                                        <p:cTn id="75" fill="hold"/>
                                        <p:tgtEl>
                                          <p:spTgt spid="375">
                                            <p:txEl>
                                              <p:pRg st="11" end="11"/>
                                            </p:txEl>
                                          </p:spTgt>
                                        </p:tgtEl>
                                        <p:attrNameLst>
                                          <p:attrName>style.visibility</p:attrName>
                                        </p:attrNameLst>
                                      </p:cBhvr>
                                      <p:to>
                                        <p:strVal val="visible"/>
                                      </p:to>
                                    </p:set>
                                    <p:anim calcmode="lin" valueType="num">
                                      <p:cBhvr>
                                        <p:cTn id="76" dur="1000" fill="hold"/>
                                        <p:tgtEl>
                                          <p:spTgt spid="375">
                                            <p:txEl>
                                              <p:pRg st="11" end="11"/>
                                            </p:txEl>
                                          </p:spTgt>
                                        </p:tgtEl>
                                        <p:attrNameLst>
                                          <p:attrName>ppt_x</p:attrName>
                                        </p:attrNameLst>
                                      </p:cBhvr>
                                      <p:tavLst>
                                        <p:tav tm="0">
                                          <p:val>
                                            <p:strVal val="0-#ppt_w/2"/>
                                          </p:val>
                                        </p:tav>
                                        <p:tav tm="100000">
                                          <p:val>
                                            <p:strVal val="#ppt_x"/>
                                          </p:val>
                                        </p:tav>
                                      </p:tavLst>
                                    </p:anim>
                                    <p:anim calcmode="lin" valueType="num">
                                      <p:cBhvr>
                                        <p:cTn id="77" dur="1000" fill="hold"/>
                                        <p:tgtEl>
                                          <p:spTgt spid="37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5"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