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3"/>
  </p:notesMasterIdLst>
  <p:handoutMasterIdLst>
    <p:handoutMasterId r:id="rId34"/>
  </p:handoutMasterIdLst>
  <p:sldIdLst>
    <p:sldId id="284" r:id="rId2"/>
    <p:sldId id="524" r:id="rId3"/>
    <p:sldId id="541" r:id="rId4"/>
    <p:sldId id="560" r:id="rId5"/>
    <p:sldId id="548" r:id="rId6"/>
    <p:sldId id="556" r:id="rId7"/>
    <p:sldId id="581" r:id="rId8"/>
    <p:sldId id="584" r:id="rId9"/>
    <p:sldId id="576" r:id="rId10"/>
    <p:sldId id="563" r:id="rId11"/>
    <p:sldId id="564" r:id="rId12"/>
    <p:sldId id="566" r:id="rId13"/>
    <p:sldId id="562" r:id="rId14"/>
    <p:sldId id="546" r:id="rId15"/>
    <p:sldId id="567" r:id="rId16"/>
    <p:sldId id="568" r:id="rId17"/>
    <p:sldId id="583" r:id="rId18"/>
    <p:sldId id="540" r:id="rId19"/>
    <p:sldId id="569" r:id="rId20"/>
    <p:sldId id="577" r:id="rId21"/>
    <p:sldId id="570" r:id="rId22"/>
    <p:sldId id="574" r:id="rId23"/>
    <p:sldId id="585" r:id="rId24"/>
    <p:sldId id="575" r:id="rId25"/>
    <p:sldId id="582" r:id="rId26"/>
    <p:sldId id="531" r:id="rId27"/>
    <p:sldId id="573" r:id="rId28"/>
    <p:sldId id="565" r:id="rId29"/>
    <p:sldId id="529" r:id="rId30"/>
    <p:sldId id="535" r:id="rId31"/>
    <p:sldId id="452" r:id="rId3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Bramley" initials="DB" lastIdx="24" clrIdx="0"/>
  <p:cmAuthor id="1" name="Jenkins, Elizabeth" initials="JE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1761"/>
    <a:srgbClr val="23FF3C"/>
    <a:srgbClr val="EF9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2" autoAdjust="0"/>
    <p:restoredTop sz="81266" autoAdjust="0"/>
  </p:normalViewPr>
  <p:slideViewPr>
    <p:cSldViewPr>
      <p:cViewPr varScale="1">
        <p:scale>
          <a:sx n="79" d="100"/>
          <a:sy n="79" d="100"/>
        </p:scale>
        <p:origin x="-1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740" y="68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518D2-9309-4E9B-A6C5-DD70102BD8C6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138"/>
            <a:ext cx="2945659" cy="4980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138"/>
            <a:ext cx="2945659" cy="4980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99EE4-0236-45D5-A261-AAA505557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1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1851" tIns="45926" rIns="91851" bIns="45926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851" tIns="45926" rIns="91851" bIns="45926" rtlCol="0"/>
          <a:lstStyle>
            <a:lvl1pPr algn="r">
              <a:defRPr sz="1200"/>
            </a:lvl1pPr>
          </a:lstStyle>
          <a:p>
            <a:fld id="{25033B70-53EF-4B4D-A0DD-DE04482C46F3}" type="datetimeFigureOut">
              <a:rPr lang="en-GB" smtClean="0"/>
              <a:t>09/11/2016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51" tIns="45926" rIns="91851" bIns="4592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851" tIns="45926" rIns="91851" bIns="4592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851" tIns="45926" rIns="91851" bIns="45926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851" tIns="45926" rIns="91851" bIns="45926" rtlCol="0" anchor="b"/>
          <a:lstStyle>
            <a:lvl1pPr algn="r">
              <a:defRPr sz="1200"/>
            </a:lvl1pPr>
          </a:lstStyle>
          <a:p>
            <a:fld id="{3D94DF2C-6621-4A14-8B30-1155513A9DC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964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1B807-87B0-40E2-BB7E-2A71820E8801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37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pPr marL="459257" indent="-459257">
              <a:buFont typeface="+mj-lt"/>
              <a:buAutoNum type="arabicPeriod"/>
            </a:pPr>
            <a:r>
              <a:rPr lang="en-GB" dirty="0" smtClean="0"/>
              <a:t>Healthy aging – supporting people to live well and independently for as long as possible</a:t>
            </a:r>
          </a:p>
          <a:p>
            <a:pPr marL="459257" indent="-459257">
              <a:buFont typeface="+mj-lt"/>
              <a:buAutoNum type="arabicPeriod"/>
            </a:pPr>
            <a:endParaRPr lang="en-GB" dirty="0" smtClean="0"/>
          </a:p>
          <a:p>
            <a:pPr marL="459257" indent="-459257">
              <a:buFont typeface="+mj-lt"/>
              <a:buAutoNum type="arabicPeriod"/>
            </a:pPr>
            <a:r>
              <a:rPr lang="en-GB" dirty="0" smtClean="0"/>
              <a:t>Risk assessment, diagnosis and registration of people at risk of, or living with, frailty</a:t>
            </a:r>
          </a:p>
          <a:p>
            <a:pPr marL="459257" indent="-459257">
              <a:buFont typeface="+mj-lt"/>
              <a:buAutoNum type="arabicPeriod"/>
            </a:pPr>
            <a:endParaRPr lang="en-GB" dirty="0" smtClean="0"/>
          </a:p>
          <a:p>
            <a:pPr marL="459257" indent="-459257">
              <a:buFont typeface="+mj-lt"/>
              <a:buAutoNum type="arabicPeriod"/>
            </a:pPr>
            <a:r>
              <a:rPr lang="en-GB" dirty="0" smtClean="0"/>
              <a:t>Proactive care and support – managing multi-morbidity and the trajectory of frailty as a long-term condition.  Including supported self-management for people with mild frailty, and co-ordinated,  person-centred care for people with multi-morbidity and/or moderate and severe frailty and support for older carers</a:t>
            </a:r>
          </a:p>
          <a:p>
            <a:pPr marL="459257" indent="-459257">
              <a:buFont typeface="+mj-lt"/>
              <a:buAutoNum type="arabicPeriod"/>
            </a:pPr>
            <a:endParaRPr lang="en-GB" dirty="0" smtClean="0"/>
          </a:p>
          <a:p>
            <a:pPr marL="459257" indent="-459257">
              <a:buFont typeface="+mj-lt"/>
              <a:buAutoNum type="arabicPeriod"/>
            </a:pPr>
            <a:r>
              <a:rPr lang="en-GB" dirty="0" smtClean="0"/>
              <a:t>End of life care – supporting timely, high quality, coordinated and compassionate end of life care</a:t>
            </a:r>
          </a:p>
          <a:p>
            <a:pPr marL="459257" indent="-459257">
              <a:buFont typeface="+mj-lt"/>
              <a:buAutoNum type="arabicPeriod"/>
            </a:pPr>
            <a:endParaRPr lang="en-GB" dirty="0" smtClean="0"/>
          </a:p>
          <a:p>
            <a:pPr marL="459257" indent="-459257">
              <a:buFont typeface="+mj-lt"/>
              <a:buAutoNum type="arabicPeriod"/>
            </a:pPr>
            <a:r>
              <a:rPr lang="en-GB" dirty="0" smtClean="0"/>
              <a:t>Delivery enablers – supporting an effective and coordinated approach to care for older people across local health economies including, for example, agreeing a standard metrics for quality and outcomes, and considering skills requirements and organisation of multi-disciplinary teams.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671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pPr marL="459257" indent="-459257">
              <a:buFont typeface="+mj-lt"/>
              <a:buAutoNum type="arabicPeriod"/>
            </a:pPr>
            <a:r>
              <a:rPr lang="en-GB" dirty="0" smtClean="0"/>
              <a:t>Healthy aging – supporting people to live well and independently for as long as possible</a:t>
            </a:r>
          </a:p>
          <a:p>
            <a:pPr marL="459257" indent="-459257">
              <a:buFont typeface="+mj-lt"/>
              <a:buAutoNum type="arabicPeriod"/>
            </a:pPr>
            <a:endParaRPr lang="en-GB" dirty="0" smtClean="0"/>
          </a:p>
          <a:p>
            <a:pPr marL="459257" indent="-459257">
              <a:buFont typeface="+mj-lt"/>
              <a:buAutoNum type="arabicPeriod"/>
            </a:pPr>
            <a:r>
              <a:rPr lang="en-GB" dirty="0" smtClean="0"/>
              <a:t>Risk assessment, diagnosis and registration of people at risk of, or living with, frailty</a:t>
            </a:r>
          </a:p>
          <a:p>
            <a:pPr marL="459257" indent="-459257">
              <a:buFont typeface="+mj-lt"/>
              <a:buAutoNum type="arabicPeriod"/>
            </a:pPr>
            <a:endParaRPr lang="en-GB" dirty="0" smtClean="0"/>
          </a:p>
          <a:p>
            <a:pPr marL="459257" indent="-459257">
              <a:buFont typeface="+mj-lt"/>
              <a:buAutoNum type="arabicPeriod"/>
            </a:pPr>
            <a:r>
              <a:rPr lang="en-GB" dirty="0" smtClean="0"/>
              <a:t>Proactive care and support – managing multi-morbidity and the trajectory of frailty as a long-term condition.  Including supported self-management for people with mild frailty, and co-ordinated,  person-centred care for people with multi-morbidity and/or moderate and severe frailty and support for older carers</a:t>
            </a:r>
          </a:p>
          <a:p>
            <a:pPr marL="459257" indent="-459257">
              <a:buFont typeface="+mj-lt"/>
              <a:buAutoNum type="arabicPeriod"/>
            </a:pPr>
            <a:endParaRPr lang="en-GB" dirty="0" smtClean="0"/>
          </a:p>
          <a:p>
            <a:pPr marL="459257" indent="-459257">
              <a:buFont typeface="+mj-lt"/>
              <a:buAutoNum type="arabicPeriod"/>
            </a:pPr>
            <a:r>
              <a:rPr lang="en-GB" dirty="0" smtClean="0"/>
              <a:t>End of life care – supporting timely, high quality, coordinated and compassionate end of life care</a:t>
            </a:r>
          </a:p>
          <a:p>
            <a:pPr marL="459257" indent="-459257">
              <a:buFont typeface="+mj-lt"/>
              <a:buAutoNum type="arabicPeriod"/>
            </a:pPr>
            <a:endParaRPr lang="en-GB" dirty="0" smtClean="0"/>
          </a:p>
          <a:p>
            <a:pPr marL="459257" indent="-459257">
              <a:buFont typeface="+mj-lt"/>
              <a:buAutoNum type="arabicPeriod"/>
            </a:pPr>
            <a:r>
              <a:rPr lang="en-GB" dirty="0" smtClean="0"/>
              <a:t>Delivery enablers – supporting an effective and coordinated approach to care for older people across local health economies including, for example, agreeing a standard metrics for quality and outcomes, and considering skills requirements and organisation of multi-disciplinary teams.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671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Any</a:t>
            </a:r>
            <a:r>
              <a:rPr lang="en-GB" baseline="0" dirty="0" smtClean="0"/>
              <a:t> other suggestions for what we can do (related to this work!) then email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4DF2C-6621-4A14-8B30-1155513A9DC3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996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270" y="5512615"/>
            <a:ext cx="964026" cy="964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59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57200" y="6459741"/>
            <a:ext cx="1819905" cy="240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904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arrow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5018-2030-2046-84FC-87E41EA86E42}" type="slidenum">
              <a:rPr lang="en-US" smtClean="0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80295"/>
            <a:ext cx="7841707" cy="3950736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06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F7BEBC-58FF-4EE9-96C4-031CDAFF00AB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8F7E-09D0-4F64-A821-16EFB66EA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428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A006D8-8480-4963-9D10-189F5B2987B7}" type="datetimeFigureOut">
              <a:rPr lang="en-GB" smtClean="0"/>
              <a:pPr/>
              <a:t>09/11/2016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E87ED-948C-483C-B3AD-BD9B164C5F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563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89AD7-4BC7-664F-B3A4-C467B5273C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254246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-a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NHS England reversed ou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sp>
        <p:nvSpPr>
          <p:cNvPr id="15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59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457200" y="5985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38077" y="5445224"/>
            <a:ext cx="1222923" cy="962486"/>
          </a:xfrm>
          <a:prstGeom prst="rect">
            <a:avLst/>
          </a:prstGeom>
        </p:spPr>
      </p:pic>
      <p:sp>
        <p:nvSpPr>
          <p:cNvPr id="1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313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480567"/>
            <a:ext cx="3746684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4949689"/>
            <a:ext cx="3675271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pic>
        <p:nvPicPr>
          <p:cNvPr id="9" name="Picture 8" descr="logo-a5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766" y="281202"/>
            <a:ext cx="816864" cy="509016"/>
          </a:xfrm>
          <a:prstGeom prst="rect">
            <a:avLst/>
          </a:prstGeom>
        </p:spPr>
      </p:pic>
      <p:sp>
        <p:nvSpPr>
          <p:cNvPr id="8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12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30"/>
            <a:ext cx="9144000" cy="684907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30364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382762" y="4993860"/>
            <a:ext cx="3383340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pic>
        <p:nvPicPr>
          <p:cNvPr id="12" name="Picture 11" descr="logo-a5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766" y="281202"/>
            <a:ext cx="816864" cy="509016"/>
          </a:xfrm>
          <a:prstGeom prst="rect">
            <a:avLst/>
          </a:prstGeom>
        </p:spPr>
      </p:pic>
      <p:sp>
        <p:nvSpPr>
          <p:cNvPr id="10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382763" y="5985383"/>
            <a:ext cx="3383340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919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1571824"/>
            <a:ext cx="3746684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4949689"/>
            <a:ext cx="3675271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pic>
        <p:nvPicPr>
          <p:cNvPr id="12" name="Picture 11" descr="NHS England reversed ou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sp>
        <p:nvSpPr>
          <p:cNvPr id="7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383"/>
            <a:ext cx="3675271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658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30364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382762" y="4993860"/>
            <a:ext cx="3383340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pic>
        <p:nvPicPr>
          <p:cNvPr id="10" name="Picture 9" descr="logo-a5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766" y="281202"/>
            <a:ext cx="816864" cy="509016"/>
          </a:xfrm>
          <a:prstGeom prst="rect">
            <a:avLst/>
          </a:prstGeom>
        </p:spPr>
      </p:pic>
      <p:sp>
        <p:nvSpPr>
          <p:cNvPr id="8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382763" y="5985383"/>
            <a:ext cx="3383340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389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93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 descr="NHS England reversed ou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pic>
        <p:nvPicPr>
          <p:cNvPr id="7" name="Picture 6" descr="Untitled-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0912" y="5487584"/>
            <a:ext cx="918569" cy="1003622"/>
          </a:xfrm>
          <a:prstGeom prst="rect">
            <a:avLst/>
          </a:prstGeom>
        </p:spPr>
      </p:pic>
      <p:sp>
        <p:nvSpPr>
          <p:cNvPr id="8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609600" y="4413336"/>
            <a:ext cx="6812020" cy="51401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609600" y="1837997"/>
            <a:ext cx="7111312" cy="244687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sz="3600" b="0" dirty="0" smtClean="0">
                <a:solidFill>
                  <a:schemeClr val="bg1"/>
                </a:solidFill>
                <a:latin typeface="+mn-lt"/>
                <a:cs typeface="Arial"/>
              </a:rPr>
              <a:t>“You can use this slide to pull out a quote. Use point size 36.”</a:t>
            </a:r>
            <a:endParaRPr lang="en-US" sz="3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77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30364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logo-a5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54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2D5018-2030-2046-84FC-87E41EA86E42}" type="slidenum">
              <a:rPr lang="en-US" smtClean="0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8077" y="5514157"/>
            <a:ext cx="1222923" cy="9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66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95"/>
            <a:ext cx="7841707" cy="39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14" name="Picture 13" descr="logo-a5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457200"/>
            <a:fld id="{902D5018-2030-2046-84FC-87E41EA86E42}" type="slidenum">
              <a:rPr lang="en-US" smtClean="0">
                <a:solidFill>
                  <a:srgbClr val="0072C6"/>
                </a:solidFill>
              </a:rPr>
              <a:pPr defTabSz="457200"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23" name="Date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/>
                </a:solidFill>
              </a:rPr>
              <a:t>www.england.nhs.uk</a:t>
            </a:r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 smtClean="0">
                <a:solidFill>
                  <a:schemeClr val="tx2"/>
                </a:solidFill>
                <a:latin typeface="+mj-lt"/>
                <a:cs typeface="Arial"/>
              </a:rPr>
              <a:t>Click</a:t>
            </a:r>
            <a:r>
              <a:rPr lang="en-GB" sz="3600" b="1" baseline="0" dirty="0" smtClean="0">
                <a:solidFill>
                  <a:schemeClr val="tx2"/>
                </a:solidFill>
                <a:latin typeface="+mj-lt"/>
                <a:cs typeface="Arial"/>
              </a:rPr>
              <a:t> to edit the master title style</a:t>
            </a:r>
            <a:endParaRPr lang="en-GB" sz="3600" b="1" dirty="0">
              <a:solidFill>
                <a:schemeClr val="tx2"/>
              </a:solidFill>
              <a:latin typeface="+mj-lt"/>
              <a:cs typeface="Arial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467544" y="11663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 smtClean="0">
                <a:solidFill>
                  <a:srgbClr val="AA1761"/>
                </a:solidFill>
              </a:rPr>
              <a:t>F</a:t>
            </a:r>
            <a:r>
              <a:rPr lang="en-US" sz="1600" b="1" i="0" dirty="0" smtClean="0">
                <a:solidFill>
                  <a:srgbClr val="0072C6"/>
                </a:solidFill>
              </a:rPr>
              <a:t>ind</a:t>
            </a:r>
            <a:r>
              <a:rPr lang="en-US" sz="1600" b="1" dirty="0" smtClean="0">
                <a:solidFill>
                  <a:srgbClr val="0072C6"/>
                </a:solidFill>
              </a:rPr>
              <a:t>     </a:t>
            </a:r>
            <a:r>
              <a:rPr lang="en-US" sz="1800" b="1" dirty="0" smtClean="0">
                <a:solidFill>
                  <a:srgbClr val="AA1761"/>
                </a:solidFill>
              </a:rPr>
              <a:t>R</a:t>
            </a:r>
            <a:r>
              <a:rPr lang="en-US" sz="1600" b="1" dirty="0" smtClean="0">
                <a:solidFill>
                  <a:srgbClr val="0072C6"/>
                </a:solidFill>
              </a:rPr>
              <a:t>ecognise     </a:t>
            </a:r>
            <a:r>
              <a:rPr lang="en-US" sz="1800" b="1" dirty="0" smtClean="0">
                <a:solidFill>
                  <a:srgbClr val="AA1761"/>
                </a:solidFill>
              </a:rPr>
              <a:t>A</a:t>
            </a:r>
            <a:r>
              <a:rPr lang="en-US" sz="1600" b="1" dirty="0" smtClean="0">
                <a:solidFill>
                  <a:srgbClr val="0072C6"/>
                </a:solidFill>
              </a:rPr>
              <a:t>ssess    </a:t>
            </a:r>
            <a:r>
              <a:rPr lang="en-US" sz="1800" b="1" dirty="0" smtClean="0">
                <a:solidFill>
                  <a:srgbClr val="AA1761"/>
                </a:solidFill>
              </a:rPr>
              <a:t>I</a:t>
            </a:r>
            <a:r>
              <a:rPr lang="en-US" sz="1600" b="1" dirty="0" smtClean="0">
                <a:solidFill>
                  <a:srgbClr val="0072C6"/>
                </a:solidFill>
              </a:rPr>
              <a:t>ntervene    </a:t>
            </a:r>
            <a:r>
              <a:rPr lang="en-US" sz="1800" b="1" dirty="0" smtClean="0">
                <a:solidFill>
                  <a:srgbClr val="AA1761"/>
                </a:solidFill>
              </a:rPr>
              <a:t>L</a:t>
            </a:r>
            <a:r>
              <a:rPr lang="en-US" sz="1600" b="1" dirty="0" smtClean="0">
                <a:solidFill>
                  <a:srgbClr val="0072C6"/>
                </a:solidFill>
              </a:rPr>
              <a:t>ong-term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34645"/>
            <a:ext cx="216024" cy="1700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34645"/>
            <a:ext cx="216024" cy="1700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234645"/>
            <a:ext cx="216024" cy="1700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234645"/>
            <a:ext cx="216024" cy="1700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538077" y="5514157"/>
            <a:ext cx="1222923" cy="9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0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5" r:id="rId8"/>
    <p:sldLayoutId id="2147483686" r:id="rId9"/>
    <p:sldLayoutId id="2147483687" r:id="rId10"/>
    <p:sldLayoutId id="2147483695" r:id="rId11"/>
    <p:sldLayoutId id="2147483697" r:id="rId12"/>
    <p:sldLayoutId id="214748369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GB" sz="3600" b="1" i="0" kern="1200" baseline="0" smtClean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ons.gov.uk/ons/resources/healthandunpaidcare_tcm77-325661.png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9512" y="332656"/>
            <a:ext cx="3672408" cy="1728192"/>
          </a:xfrm>
        </p:spPr>
        <p:txBody>
          <a:bodyPr>
            <a:noAutofit/>
          </a:bodyPr>
          <a:lstStyle/>
          <a:p>
            <a:r>
              <a:rPr lang="en-GB" sz="3600" dirty="0" smtClean="0"/>
              <a:t>The Frailty Challenge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176649" y="1484784"/>
            <a:ext cx="3675271" cy="991523"/>
          </a:xfrm>
        </p:spPr>
        <p:txBody>
          <a:bodyPr>
            <a:normAutofit fontScale="85000" lnSpcReduction="10000"/>
          </a:bodyPr>
          <a:lstStyle/>
          <a:p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 for Older People in the Community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/>
              <a:t>30 September 2016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678613"/>
            <a:ext cx="300038" cy="179387"/>
          </a:xfrm>
        </p:spPr>
        <p:txBody>
          <a:bodyPr/>
          <a:lstStyle/>
          <a:p>
            <a:fld id="{23134A5E-8B9A-4F1B-8A1C-D54727A06F98}" type="slidenum">
              <a:rPr lang="en-GB" smtClean="0">
                <a:solidFill>
                  <a:prstClr val="white"/>
                </a:solidFill>
              </a:rPr>
              <a:pPr/>
              <a:t>1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5496" y="4021653"/>
            <a:ext cx="4536504" cy="99152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 Martin Vernon</a:t>
            </a: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NCD Older People</a:t>
            </a:r>
          </a:p>
        </p:txBody>
      </p:sp>
    </p:spTree>
    <p:extLst>
      <p:ext uri="{BB962C8B-B14F-4D97-AF65-F5344CB8AC3E}">
        <p14:creationId xmlns:p14="http://schemas.microsoft.com/office/powerpoint/2010/main" val="368116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Arial" charset="0"/>
              </a:rPr>
              <a:t>The Frailty </a:t>
            </a:r>
            <a:r>
              <a:rPr lang="en-US" dirty="0" smtClean="0">
                <a:latin typeface="Arial" charset="0"/>
              </a:rPr>
              <a:t>p</a:t>
            </a:r>
            <a:r>
              <a:rPr lang="en-US" sz="3600" b="1" dirty="0" smtClean="0">
                <a:latin typeface="Arial" charset="0"/>
              </a:rPr>
              <a:t>henotype</a:t>
            </a:r>
            <a:endParaRPr lang="en-US" sz="3600" b="1" dirty="0">
              <a:latin typeface="Arial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4536504"/>
          </a:xfrm>
        </p:spPr>
        <p:txBody>
          <a:bodyPr>
            <a:normAutofit fontScale="77500" lnSpcReduction="20000"/>
          </a:bodyPr>
          <a:lstStyle/>
          <a:p>
            <a:pPr marL="457200" lvl="1" indent="0">
              <a:buFontTx/>
              <a:buNone/>
              <a:defRPr/>
            </a:pPr>
            <a:endParaRPr lang="en-US" sz="2600" dirty="0">
              <a:latin typeface="Arial" charset="0"/>
            </a:endParaRPr>
          </a:p>
          <a:p>
            <a:pPr marL="0" indent="0">
              <a:buNone/>
              <a:defRPr/>
            </a:pPr>
            <a:r>
              <a:rPr lang="en-US" sz="2600" b="1" dirty="0">
                <a:solidFill>
                  <a:srgbClr val="AA1761"/>
                </a:solidFill>
                <a:latin typeface="Arial" charset="0"/>
              </a:rPr>
              <a:t>Not all old people are frail: not all people with frailty are </a:t>
            </a:r>
            <a:r>
              <a:rPr lang="en-US" sz="2600" b="1" dirty="0" smtClean="0">
                <a:solidFill>
                  <a:srgbClr val="AA1761"/>
                </a:solidFill>
                <a:latin typeface="Arial" charset="0"/>
              </a:rPr>
              <a:t>old</a:t>
            </a:r>
          </a:p>
          <a:p>
            <a:pPr marL="0" indent="0">
              <a:buNone/>
              <a:defRPr/>
            </a:pPr>
            <a:endParaRPr lang="en-US" sz="2600" b="1" dirty="0">
              <a:solidFill>
                <a:srgbClr val="AA1761"/>
              </a:solidFill>
              <a:latin typeface="Arial" charset="0"/>
            </a:endParaRPr>
          </a:p>
          <a:p>
            <a:pPr marL="0" indent="0">
              <a:buFontTx/>
              <a:buNone/>
              <a:defRPr/>
            </a:pPr>
            <a:r>
              <a:rPr lang="en-US" sz="2600" b="1" dirty="0" smtClean="0">
                <a:latin typeface="Arial" charset="0"/>
              </a:rPr>
              <a:t>Easily recognisable when advanced: ‘</a:t>
            </a:r>
            <a:r>
              <a:rPr lang="en-US" sz="2600" b="1" i="1" dirty="0" smtClean="0">
                <a:latin typeface="Arial" charset="0"/>
              </a:rPr>
              <a:t>know it when you see it’</a:t>
            </a:r>
            <a:endParaRPr lang="en-US" sz="2300" b="1" i="1" dirty="0" smtClean="0">
              <a:latin typeface="Arial" charset="0"/>
            </a:endParaRPr>
          </a:p>
          <a:p>
            <a:pPr marL="0" indent="0">
              <a:buFontTx/>
              <a:buNone/>
              <a:defRPr/>
            </a:pPr>
            <a:endParaRPr lang="en-US" sz="2300" b="1" dirty="0" smtClean="0">
              <a:latin typeface="Arial" charset="0"/>
            </a:endParaRPr>
          </a:p>
          <a:p>
            <a:pPr marL="0" indent="0">
              <a:buFontTx/>
              <a:buNone/>
              <a:defRPr/>
            </a:pPr>
            <a:r>
              <a:rPr lang="en-US" sz="2300" b="1" dirty="0" smtClean="0">
                <a:latin typeface="Arial" charset="0"/>
              </a:rPr>
              <a:t>Syndrome </a:t>
            </a:r>
            <a:r>
              <a:rPr lang="en-US" sz="2300" b="1" dirty="0">
                <a:latin typeface="Arial" charset="0"/>
              </a:rPr>
              <a:t>characterised by 3 or more criteria</a:t>
            </a:r>
          </a:p>
          <a:p>
            <a:pPr>
              <a:defRPr/>
            </a:pPr>
            <a:endParaRPr lang="en-US" sz="2000" dirty="0">
              <a:latin typeface="Arial" charset="0"/>
            </a:endParaRPr>
          </a:p>
          <a:p>
            <a:pPr>
              <a:buFont typeface="Wingdings" charset="2"/>
              <a:buChar char="q"/>
              <a:defRPr/>
            </a:pPr>
            <a:r>
              <a:rPr lang="en-US" sz="2000" dirty="0">
                <a:latin typeface="Arial" charset="0"/>
              </a:rPr>
              <a:t>Unintentional weight loss (4.5kg in last year)</a:t>
            </a:r>
          </a:p>
          <a:p>
            <a:pPr>
              <a:buFont typeface="Wingdings" charset="2"/>
              <a:buChar char="q"/>
              <a:defRPr/>
            </a:pPr>
            <a:endParaRPr lang="en-US" sz="2000" dirty="0" smtClean="0">
              <a:latin typeface="Arial" charset="0"/>
            </a:endParaRPr>
          </a:p>
          <a:p>
            <a:pPr>
              <a:buFont typeface="Wingdings" charset="2"/>
              <a:buChar char="q"/>
              <a:defRPr/>
            </a:pPr>
            <a:r>
              <a:rPr lang="en-US" sz="2000" dirty="0" smtClean="0">
                <a:latin typeface="Arial" charset="0"/>
              </a:rPr>
              <a:t>Self </a:t>
            </a:r>
            <a:r>
              <a:rPr lang="en-US" sz="2000" dirty="0">
                <a:latin typeface="Arial" charset="0"/>
              </a:rPr>
              <a:t>reported exhaustion</a:t>
            </a:r>
          </a:p>
          <a:p>
            <a:pPr>
              <a:buFont typeface="Wingdings" charset="2"/>
              <a:buChar char="q"/>
              <a:defRPr/>
            </a:pPr>
            <a:endParaRPr lang="en-US" sz="2000" dirty="0" smtClean="0">
              <a:latin typeface="Arial" charset="0"/>
            </a:endParaRPr>
          </a:p>
          <a:p>
            <a:pPr>
              <a:buFont typeface="Wingdings" charset="2"/>
              <a:buChar char="q"/>
              <a:defRPr/>
            </a:pPr>
            <a:r>
              <a:rPr lang="en-US" sz="2000" dirty="0" smtClean="0">
                <a:latin typeface="Arial" charset="0"/>
              </a:rPr>
              <a:t>Weakness </a:t>
            </a:r>
            <a:r>
              <a:rPr lang="en-US" sz="2000" dirty="0">
                <a:latin typeface="Arial" charset="0"/>
              </a:rPr>
              <a:t>(grip strength)</a:t>
            </a:r>
          </a:p>
          <a:p>
            <a:pPr>
              <a:buFont typeface="Wingdings" charset="2"/>
              <a:buChar char="q"/>
              <a:defRPr/>
            </a:pPr>
            <a:endParaRPr lang="en-US" sz="2000" dirty="0" smtClean="0">
              <a:latin typeface="Arial" charset="0"/>
            </a:endParaRPr>
          </a:p>
          <a:p>
            <a:pPr>
              <a:buFont typeface="Wingdings" charset="2"/>
              <a:buChar char="q"/>
              <a:defRPr/>
            </a:pPr>
            <a:r>
              <a:rPr lang="en-US" sz="2000" dirty="0" smtClean="0">
                <a:latin typeface="Arial" charset="0"/>
              </a:rPr>
              <a:t>Slow </a:t>
            </a:r>
            <a:r>
              <a:rPr lang="en-US" sz="2000" dirty="0">
                <a:latin typeface="Arial" charset="0"/>
              </a:rPr>
              <a:t>walking </a:t>
            </a:r>
            <a:r>
              <a:rPr lang="en-US" sz="2000" dirty="0" smtClean="0">
                <a:latin typeface="Arial" charset="0"/>
              </a:rPr>
              <a:t>speed (&lt;0.8 metres/second)</a:t>
            </a:r>
            <a:endParaRPr lang="en-US" sz="2000" dirty="0">
              <a:latin typeface="Arial" charset="0"/>
            </a:endParaRPr>
          </a:p>
          <a:p>
            <a:pPr>
              <a:buFont typeface="Wingdings" charset="2"/>
              <a:buChar char="q"/>
              <a:defRPr/>
            </a:pPr>
            <a:endParaRPr lang="en-US" sz="2000" dirty="0" smtClean="0">
              <a:latin typeface="Arial" charset="0"/>
            </a:endParaRPr>
          </a:p>
          <a:p>
            <a:pPr>
              <a:buFont typeface="Wingdings" charset="2"/>
              <a:buChar char="q"/>
              <a:defRPr/>
            </a:pPr>
            <a:r>
              <a:rPr lang="en-US" sz="2000" dirty="0" smtClean="0">
                <a:latin typeface="Arial" charset="0"/>
              </a:rPr>
              <a:t>Low </a:t>
            </a:r>
            <a:r>
              <a:rPr lang="en-US" sz="2000" dirty="0">
                <a:latin typeface="Arial" charset="0"/>
              </a:rPr>
              <a:t>physical activity</a:t>
            </a:r>
          </a:p>
        </p:txBody>
      </p:sp>
      <p:sp>
        <p:nvSpPr>
          <p:cNvPr id="44035" name="TextBox 3"/>
          <p:cNvSpPr txBox="1">
            <a:spLocks noChangeArrowheads="1"/>
          </p:cNvSpPr>
          <p:nvPr/>
        </p:nvSpPr>
        <p:spPr bwMode="auto">
          <a:xfrm>
            <a:off x="2267744" y="6426200"/>
            <a:ext cx="44831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aseline="30000" dirty="0"/>
              <a:t>Fried et al. J </a:t>
            </a:r>
            <a:r>
              <a:rPr lang="en-US" sz="1600" baseline="30000" dirty="0" err="1"/>
              <a:t>Gerontol</a:t>
            </a:r>
            <a:r>
              <a:rPr lang="en-US" sz="1600" baseline="30000" dirty="0"/>
              <a:t> A </a:t>
            </a:r>
            <a:r>
              <a:rPr lang="en-US" sz="1600" baseline="30000" dirty="0" err="1"/>
              <a:t>Biol</a:t>
            </a:r>
            <a:r>
              <a:rPr lang="en-US" sz="1600" baseline="30000" dirty="0"/>
              <a:t> </a:t>
            </a:r>
            <a:r>
              <a:rPr lang="en-US" sz="1600" baseline="30000" dirty="0" err="1"/>
              <a:t>Sci</a:t>
            </a:r>
            <a:r>
              <a:rPr lang="en-US" sz="1600" baseline="30000" dirty="0"/>
              <a:t> Med </a:t>
            </a:r>
            <a:r>
              <a:rPr lang="en-US" sz="1600" baseline="30000" dirty="0" err="1"/>
              <a:t>Sci</a:t>
            </a:r>
            <a:r>
              <a:rPr lang="en-US" sz="1600" baseline="30000" dirty="0"/>
              <a:t> (2001) 56 (3): M146-M157</a:t>
            </a:r>
            <a:endParaRPr lang="en-US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1259632" y="116632"/>
            <a:ext cx="1152128" cy="360040"/>
          </a:xfrm>
          <a:prstGeom prst="roundRect">
            <a:avLst/>
          </a:prstGeom>
          <a:noFill/>
          <a:ln w="19050">
            <a:solidFill>
              <a:srgbClr val="AA176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D6DC8F7E-09D0-4F64-A821-16EFB66EA4A9}" type="slidenum">
              <a:rPr lang="en-GB" sz="1200" smtClean="0">
                <a:solidFill>
                  <a:schemeClr val="tx2"/>
                </a:solidFill>
              </a:rPr>
              <a:pPr algn="r"/>
              <a:t>10</a:t>
            </a:fld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5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Arial" charset="0"/>
              </a:rPr>
              <a:t>The Frailty </a:t>
            </a:r>
            <a:r>
              <a:rPr lang="en-US" dirty="0" smtClean="0">
                <a:latin typeface="Arial" charset="0"/>
              </a:rPr>
              <a:t>p</a:t>
            </a:r>
            <a:r>
              <a:rPr lang="en-US" sz="3600" b="1" dirty="0" smtClean="0">
                <a:latin typeface="Arial" charset="0"/>
              </a:rPr>
              <a:t>henotype</a:t>
            </a:r>
            <a:endParaRPr lang="en-US" sz="3600" b="1" dirty="0">
              <a:latin typeface="Arial" charset="0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680294"/>
            <a:ext cx="7841707" cy="441300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Font typeface="Wingdings" charset="2"/>
              <a:buChar char="q"/>
              <a:defRPr/>
            </a:pPr>
            <a:r>
              <a:rPr lang="en-US" b="1" dirty="0">
                <a:solidFill>
                  <a:srgbClr val="AA1761"/>
                </a:solidFill>
                <a:latin typeface="Arial" charset="0"/>
              </a:rPr>
              <a:t>P</a:t>
            </a:r>
            <a:r>
              <a:rPr lang="en-US" b="1" dirty="0" smtClean="0">
                <a:solidFill>
                  <a:srgbClr val="AA1761"/>
                </a:solidFill>
                <a:latin typeface="Arial" charset="0"/>
              </a:rPr>
              <a:t>eople aged &gt;60: 14% &amp; those &gt;90: 65%</a:t>
            </a:r>
          </a:p>
          <a:p>
            <a:pPr>
              <a:lnSpc>
                <a:spcPct val="120000"/>
              </a:lnSpc>
              <a:buFont typeface="Wingdings" charset="2"/>
              <a:buChar char="q"/>
              <a:defRPr/>
            </a:pPr>
            <a:r>
              <a:rPr lang="en-US" dirty="0">
                <a:latin typeface="Arial" charset="0"/>
              </a:rPr>
              <a:t>More common in </a:t>
            </a:r>
            <a:r>
              <a:rPr lang="en-US" b="1" dirty="0">
                <a:solidFill>
                  <a:srgbClr val="AA1761"/>
                </a:solidFill>
                <a:latin typeface="Arial" charset="0"/>
              </a:rPr>
              <a:t>women</a:t>
            </a:r>
            <a:r>
              <a:rPr lang="en-US" dirty="0">
                <a:latin typeface="Arial" charset="0"/>
              </a:rPr>
              <a:t> (16% v 12%)</a:t>
            </a:r>
          </a:p>
          <a:p>
            <a:pPr>
              <a:lnSpc>
                <a:spcPct val="120000"/>
              </a:lnSpc>
              <a:buFont typeface="Wingdings" charset="2"/>
              <a:buChar char="q"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In England1.8m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people &gt;60 and 0.8M people&gt;80 live with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frailty</a:t>
            </a:r>
            <a:endParaRPr lang="en-US" dirty="0" smtClean="0">
              <a:latin typeface="Arial" charset="0"/>
            </a:endParaRPr>
          </a:p>
          <a:p>
            <a:pPr>
              <a:lnSpc>
                <a:spcPct val="120000"/>
              </a:lnSpc>
              <a:buFont typeface="Wingdings" charset="2"/>
              <a:buChar char="q"/>
              <a:defRPr/>
            </a:pPr>
            <a:r>
              <a:rPr lang="en-US" dirty="0" smtClean="0">
                <a:latin typeface="Arial" charset="0"/>
              </a:rPr>
              <a:t>93% frail people have </a:t>
            </a:r>
            <a:r>
              <a:rPr lang="en-US" b="1" dirty="0" smtClean="0">
                <a:solidFill>
                  <a:srgbClr val="AA1761"/>
                </a:solidFill>
                <a:latin typeface="Arial" charset="0"/>
              </a:rPr>
              <a:t>mobility problems</a:t>
            </a:r>
          </a:p>
          <a:p>
            <a:pPr>
              <a:lnSpc>
                <a:spcPct val="120000"/>
              </a:lnSpc>
              <a:buFont typeface="Wingdings" charset="2"/>
              <a:buChar char="q"/>
              <a:defRPr/>
            </a:pPr>
            <a:r>
              <a:rPr lang="en-US" dirty="0" smtClean="0">
                <a:latin typeface="Arial" charset="0"/>
              </a:rPr>
              <a:t>63% need a </a:t>
            </a:r>
            <a:r>
              <a:rPr lang="en-US" b="1" dirty="0" smtClean="0">
                <a:solidFill>
                  <a:srgbClr val="AA1761"/>
                </a:solidFill>
                <a:latin typeface="Arial" charset="0"/>
              </a:rPr>
              <a:t>walking aid</a:t>
            </a:r>
            <a:endParaRPr lang="en-US" dirty="0" smtClean="0">
              <a:solidFill>
                <a:srgbClr val="AA1761"/>
              </a:solidFill>
              <a:latin typeface="Arial" charset="0"/>
            </a:endParaRPr>
          </a:p>
          <a:p>
            <a:pPr>
              <a:lnSpc>
                <a:spcPct val="120000"/>
              </a:lnSpc>
              <a:buFont typeface="Wingdings" charset="2"/>
              <a:buChar char="q"/>
              <a:defRPr/>
            </a:pPr>
            <a:r>
              <a:rPr lang="en-US" dirty="0" smtClean="0">
                <a:latin typeface="Arial" charset="0"/>
              </a:rPr>
              <a:t>71% frail people </a:t>
            </a:r>
            <a:r>
              <a:rPr lang="en-US" b="1" dirty="0" smtClean="0">
                <a:solidFill>
                  <a:srgbClr val="AA1761"/>
                </a:solidFill>
                <a:latin typeface="Arial" charset="0"/>
              </a:rPr>
              <a:t>receive help</a:t>
            </a:r>
            <a:endParaRPr lang="en-US" b="1" dirty="0">
              <a:solidFill>
                <a:srgbClr val="AA1761"/>
              </a:solidFill>
              <a:latin typeface="Arial" charset="0"/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latin typeface="Arial" charset="0"/>
            </a:endParaRPr>
          </a:p>
          <a:p>
            <a:pPr marL="0" indent="0">
              <a:buFontTx/>
              <a:buNone/>
              <a:defRPr/>
            </a:pPr>
            <a:r>
              <a:rPr lang="en-US" dirty="0" smtClean="0">
                <a:latin typeface="Arial" charset="0"/>
              </a:rPr>
              <a:t>Over 3 years it is independently predictive </a:t>
            </a:r>
            <a:r>
              <a:rPr lang="en-US" dirty="0">
                <a:latin typeface="Arial" charset="0"/>
              </a:rPr>
              <a:t>of:</a:t>
            </a:r>
          </a:p>
          <a:p>
            <a:pPr>
              <a:buFont typeface="Wingdings" charset="2"/>
              <a:buChar char="q"/>
              <a:defRPr/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20000"/>
              </a:lnSpc>
              <a:buFont typeface="Wingdings" charset="2"/>
              <a:buChar char="q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Falls</a:t>
            </a:r>
          </a:p>
          <a:p>
            <a:pPr>
              <a:lnSpc>
                <a:spcPct val="120000"/>
              </a:lnSpc>
              <a:buFont typeface="Wingdings" charset="2"/>
              <a:buChar char="q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Worsening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mobility or ADL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disability</a:t>
            </a:r>
          </a:p>
          <a:p>
            <a:pPr>
              <a:lnSpc>
                <a:spcPct val="120000"/>
              </a:lnSpc>
              <a:buFont typeface="Wingdings" charset="2"/>
              <a:buChar char="q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Hospitalisation</a:t>
            </a:r>
          </a:p>
          <a:p>
            <a:pPr>
              <a:lnSpc>
                <a:spcPct val="120000"/>
              </a:lnSpc>
              <a:buFont typeface="Wingdings" charset="2"/>
              <a:buChar char="q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Death (twice as likely)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457200" lvl="1" indent="0">
              <a:buFontTx/>
              <a:buNone/>
              <a:defRPr/>
            </a:pPr>
            <a:endParaRPr lang="en-US" sz="1600" dirty="0">
              <a:latin typeface="Arial" charset="0"/>
            </a:endParaRPr>
          </a:p>
          <a:p>
            <a:pPr lvl="1">
              <a:defRPr/>
            </a:pPr>
            <a:endParaRPr lang="en-US" sz="1600" dirty="0">
              <a:latin typeface="Arial" charset="0"/>
            </a:endParaRPr>
          </a:p>
        </p:txBody>
      </p:sp>
      <p:sp>
        <p:nvSpPr>
          <p:cNvPr id="49155" name="TextBox 3"/>
          <p:cNvSpPr txBox="1">
            <a:spLocks noChangeArrowheads="1"/>
          </p:cNvSpPr>
          <p:nvPr/>
        </p:nvSpPr>
        <p:spPr bwMode="auto">
          <a:xfrm>
            <a:off x="2555776" y="6311156"/>
            <a:ext cx="35290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100" dirty="0" smtClean="0">
                <a:latin typeface="+mj-lt"/>
              </a:rPr>
              <a:t>Fried et al. J </a:t>
            </a:r>
            <a:r>
              <a:rPr lang="en-US" sz="1100" dirty="0" err="1" smtClean="0">
                <a:latin typeface="+mj-lt"/>
              </a:rPr>
              <a:t>Gerontol</a:t>
            </a:r>
            <a:r>
              <a:rPr lang="en-US" sz="1100" dirty="0" smtClean="0">
                <a:latin typeface="+mj-lt"/>
              </a:rPr>
              <a:t> (2001) 56(3): M146-M157</a:t>
            </a:r>
          </a:p>
          <a:p>
            <a:pPr eaLnBrk="1" hangingPunct="1">
              <a:defRPr/>
            </a:pPr>
            <a:r>
              <a:rPr lang="en-US" sz="1100" dirty="0" smtClean="0">
                <a:latin typeface="+mj-lt"/>
              </a:rPr>
              <a:t>Gale et al. Age Ageing 2015;44:162-165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59632" y="116632"/>
            <a:ext cx="1152128" cy="360040"/>
          </a:xfrm>
          <a:prstGeom prst="roundRect">
            <a:avLst/>
          </a:prstGeom>
          <a:noFill/>
          <a:ln w="19050">
            <a:solidFill>
              <a:srgbClr val="AA176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D6DC8F7E-09D0-4F64-A821-16EFB66EA4A9}" type="slidenum">
              <a:rPr lang="en-GB" sz="1200" smtClean="0">
                <a:solidFill>
                  <a:schemeClr val="tx2"/>
                </a:solidFill>
              </a:rPr>
              <a:pPr algn="r"/>
              <a:t>11</a:t>
            </a:fld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54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194852"/>
            <a:ext cx="6840760" cy="525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1" name="Title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26976"/>
          </a:xfrm>
        </p:spPr>
        <p:txBody>
          <a:bodyPr/>
          <a:lstStyle/>
          <a:p>
            <a:r>
              <a:rPr lang="en-US" sz="3600" b="1" dirty="0" smtClean="0">
                <a:latin typeface="Arial" charset="0"/>
              </a:rPr>
              <a:t>Clinical </a:t>
            </a:r>
            <a:r>
              <a:rPr lang="en-US" sz="3600" b="1" dirty="0">
                <a:latin typeface="Arial" charset="0"/>
              </a:rPr>
              <a:t>Frailty Scale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59632" y="116632"/>
            <a:ext cx="1152128" cy="360040"/>
          </a:xfrm>
          <a:prstGeom prst="roundRect">
            <a:avLst/>
          </a:prstGeom>
          <a:noFill/>
          <a:ln w="19050">
            <a:solidFill>
              <a:srgbClr val="AA176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D6DC8F7E-09D0-4F64-A821-16EFB66EA4A9}" type="slidenum">
              <a:rPr lang="en-GB" sz="1200" smtClean="0">
                <a:solidFill>
                  <a:schemeClr val="tx2"/>
                </a:solidFill>
              </a:rPr>
              <a:pPr algn="r"/>
              <a:t>12</a:t>
            </a:fld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13448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2"/>
          <p:cNvSpPr txBox="1">
            <a:spLocks noChangeArrowheads="1"/>
          </p:cNvSpPr>
          <p:nvPr/>
        </p:nvSpPr>
        <p:spPr bwMode="auto">
          <a:xfrm>
            <a:off x="395288" y="622300"/>
            <a:ext cx="684100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chemeClr val="tx2"/>
                </a:solidFill>
              </a:rPr>
              <a:t>Routine frailty identification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41986" name="TextBox 4"/>
          <p:cNvSpPr txBox="1">
            <a:spLocks noChangeArrowheads="1"/>
          </p:cNvSpPr>
          <p:nvPr/>
        </p:nvSpPr>
        <p:spPr bwMode="auto">
          <a:xfrm>
            <a:off x="467544" y="1484784"/>
            <a:ext cx="7992888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eaLnBrk="1" hangingPunct="1">
              <a:buClr>
                <a:schemeClr val="tx2"/>
              </a:buClr>
              <a:buFont typeface="Wingdings" charset="2"/>
              <a:buChar char="q"/>
            </a:pPr>
            <a:r>
              <a:rPr lang="en-GB" sz="2000" b="1" dirty="0">
                <a:solidFill>
                  <a:srgbClr val="AA1761"/>
                </a:solidFill>
              </a:rPr>
              <a:t>Distinguishing fit from frail &amp;</a:t>
            </a:r>
            <a:r>
              <a:rPr lang="en-GB" sz="2000" b="1" dirty="0" smtClean="0">
                <a:solidFill>
                  <a:srgbClr val="AA1761"/>
                </a:solidFill>
              </a:rPr>
              <a:t> </a:t>
            </a:r>
            <a:r>
              <a:rPr lang="en-GB" sz="2000" b="1" dirty="0">
                <a:solidFill>
                  <a:srgbClr val="AA1761"/>
                </a:solidFill>
              </a:rPr>
              <a:t>frail from </a:t>
            </a:r>
            <a:r>
              <a:rPr lang="en-GB" sz="2000" b="1" dirty="0" smtClean="0">
                <a:solidFill>
                  <a:srgbClr val="AA1761"/>
                </a:solidFill>
              </a:rPr>
              <a:t>fit</a:t>
            </a:r>
            <a:r>
              <a:rPr lang="is-IS" sz="2000" b="1" dirty="0" smtClean="0">
                <a:solidFill>
                  <a:srgbClr val="AA1761"/>
                </a:solidFill>
              </a:rPr>
              <a:t>…</a:t>
            </a:r>
            <a:endParaRPr lang="en-GB" sz="2000" b="1" dirty="0" smtClean="0">
              <a:solidFill>
                <a:srgbClr val="AA1761"/>
              </a:solidFill>
            </a:endParaRPr>
          </a:p>
          <a:p>
            <a:pPr marL="342900" indent="-342900" eaLnBrk="1" hangingPunct="1">
              <a:buClr>
                <a:schemeClr val="tx2"/>
              </a:buClr>
              <a:buFont typeface="Wingdings" charset="2"/>
              <a:buChar char="q"/>
            </a:pPr>
            <a:endParaRPr lang="en-GB" sz="2000" b="1" i="1" dirty="0">
              <a:solidFill>
                <a:srgbClr val="AA1761"/>
              </a:solidFill>
            </a:endParaRPr>
          </a:p>
          <a:p>
            <a:pPr marL="342900" indent="-342900" eaLnBrk="1" hangingPunct="1">
              <a:buClr>
                <a:schemeClr val="tx2"/>
              </a:buClr>
              <a:buFont typeface="Wingdings" charset="2"/>
              <a:buChar char="q"/>
            </a:pPr>
            <a:r>
              <a:rPr lang="is-IS" sz="2000" b="1" i="1" dirty="0" smtClean="0">
                <a:solidFill>
                  <a:srgbClr val="AA1761"/>
                </a:solidFill>
              </a:rPr>
              <a:t>…is </a:t>
            </a:r>
            <a:r>
              <a:rPr lang="en-GB" sz="2000" b="1" i="1" dirty="0" smtClean="0">
                <a:solidFill>
                  <a:srgbClr val="AA1761"/>
                </a:solidFill>
              </a:rPr>
              <a:t>the </a:t>
            </a:r>
            <a:r>
              <a:rPr lang="en-GB" sz="2000" b="1" i="1" dirty="0">
                <a:solidFill>
                  <a:srgbClr val="AA1761"/>
                </a:solidFill>
              </a:rPr>
              <a:t>most pressing clinical task of our </a:t>
            </a:r>
            <a:r>
              <a:rPr lang="en-GB" sz="2000" b="1" i="1" dirty="0" smtClean="0">
                <a:solidFill>
                  <a:srgbClr val="AA1761"/>
                </a:solidFill>
              </a:rPr>
              <a:t>age</a:t>
            </a:r>
            <a:endParaRPr lang="en-GB" sz="2000" b="1" i="1" dirty="0">
              <a:solidFill>
                <a:srgbClr val="AA1761"/>
              </a:solidFill>
            </a:endParaRPr>
          </a:p>
          <a:p>
            <a:pPr marL="342900" indent="-342900" eaLnBrk="1" hangingPunct="1">
              <a:buClr>
                <a:schemeClr val="tx2"/>
              </a:buClr>
              <a:buFont typeface="Wingdings" charset="2"/>
              <a:buChar char="q"/>
            </a:pPr>
            <a:endParaRPr lang="en-GB" sz="2000" dirty="0"/>
          </a:p>
          <a:p>
            <a:pPr marL="342900" indent="-342900" eaLnBrk="1" hangingPunct="1">
              <a:buClr>
                <a:schemeClr val="tx2"/>
              </a:buClr>
              <a:buFont typeface="Wingdings" charset="2"/>
              <a:buChar char="q"/>
            </a:pPr>
            <a:r>
              <a:rPr lang="en-GB" sz="2000" dirty="0" smtClean="0"/>
              <a:t>Can be achieved  for individuals or populations</a:t>
            </a:r>
          </a:p>
          <a:p>
            <a:pPr marL="342900" indent="-342900" eaLnBrk="1" hangingPunct="1">
              <a:buClr>
                <a:schemeClr val="tx2"/>
              </a:buClr>
              <a:buFont typeface="Wingdings" charset="2"/>
              <a:buChar char="q"/>
            </a:pPr>
            <a:endParaRPr lang="en-GB" sz="2000" dirty="0" smtClean="0"/>
          </a:p>
          <a:p>
            <a:pPr marL="342900" indent="-342900" eaLnBrk="1" hangingPunct="1">
              <a:buClr>
                <a:schemeClr val="tx2"/>
              </a:buClr>
              <a:buFont typeface="Wingdings" charset="2"/>
              <a:buChar char="q"/>
            </a:pPr>
            <a:r>
              <a:rPr lang="en-GB" sz="2000" dirty="0" smtClean="0"/>
              <a:t>Frailty </a:t>
            </a:r>
            <a:r>
              <a:rPr lang="en-GB" sz="2000" dirty="0"/>
              <a:t>is linked to acquisition of </a:t>
            </a:r>
            <a:r>
              <a:rPr lang="en-GB" sz="2000" dirty="0" smtClean="0"/>
              <a:t>multiple Long Term Conditions</a:t>
            </a:r>
          </a:p>
          <a:p>
            <a:pPr marL="342900" indent="-342900" eaLnBrk="1" hangingPunct="1">
              <a:buClr>
                <a:schemeClr val="tx2"/>
              </a:buClr>
              <a:buFont typeface="Wingdings" charset="2"/>
              <a:buChar char="q"/>
            </a:pPr>
            <a:endParaRPr lang="en-GB" sz="2000" dirty="0"/>
          </a:p>
          <a:p>
            <a:pPr marL="342900" indent="-342900" eaLnBrk="1" hangingPunct="1">
              <a:buClr>
                <a:schemeClr val="tx2"/>
              </a:buClr>
              <a:buFont typeface="Wingdings" charset="2"/>
              <a:buChar char="q"/>
            </a:pPr>
            <a:r>
              <a:rPr lang="en-GB" sz="2000" dirty="0" smtClean="0"/>
              <a:t>Routine frailty identification in primary care has 2 potential merits:</a:t>
            </a:r>
          </a:p>
          <a:p>
            <a:pPr marL="342900" indent="-342900" eaLnBrk="1" hangingPunct="1">
              <a:buClr>
                <a:schemeClr val="tx2"/>
              </a:buClr>
              <a:buFont typeface="Wingdings" charset="2"/>
              <a:buChar char="q"/>
            </a:pPr>
            <a:endParaRPr lang="en-GB" sz="2000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GB" sz="2000" b="1" dirty="0" smtClean="0">
                <a:solidFill>
                  <a:srgbClr val="AA1761"/>
                </a:solidFill>
              </a:rPr>
              <a:t>Population risk stratification 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GB" sz="2000" b="1" dirty="0">
              <a:solidFill>
                <a:srgbClr val="AA1761"/>
              </a:solidFill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GB" sz="2000" b="1" dirty="0" smtClean="0">
                <a:solidFill>
                  <a:srgbClr val="AA1761"/>
                </a:solidFill>
              </a:rPr>
              <a:t>Targeted individualised interventions for optimal outcomes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59632" y="116632"/>
            <a:ext cx="1152128" cy="360040"/>
          </a:xfrm>
          <a:prstGeom prst="roundRect">
            <a:avLst/>
          </a:prstGeom>
          <a:noFill/>
          <a:ln w="19050">
            <a:solidFill>
              <a:srgbClr val="AA176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D6DC8F7E-09D0-4F64-A821-16EFB66EA4A9}" type="slidenum">
              <a:rPr lang="en-GB" sz="1200" smtClean="0">
                <a:solidFill>
                  <a:schemeClr val="tx2"/>
                </a:solidFill>
              </a:rPr>
              <a:pPr algn="r"/>
              <a:t>13</a:t>
            </a:fld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44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49912"/>
            <a:ext cx="8136904" cy="878888"/>
          </a:xfrm>
        </p:spPr>
        <p:txBody>
          <a:bodyPr>
            <a:noAutofit/>
          </a:bodyPr>
          <a:lstStyle/>
          <a:p>
            <a:r>
              <a:rPr lang="en-GB" dirty="0"/>
              <a:t>S</a:t>
            </a:r>
            <a:r>
              <a:rPr lang="en-GB" b="1" dirty="0" smtClean="0"/>
              <a:t>imple instruments to identify frailty</a:t>
            </a:r>
            <a:endParaRPr lang="en-GB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2873529"/>
              </p:ext>
            </p:extLst>
          </p:nvPr>
        </p:nvGraphicFramePr>
        <p:xfrm>
          <a:off x="467544" y="1976244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752"/>
                <a:gridCol w="2304256"/>
                <a:gridCol w="2242592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Sensitivity</a:t>
                      </a:r>
                      <a:endParaRPr lang="en-GB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Specificity</a:t>
                      </a:r>
                      <a:endParaRPr lang="en-GB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Gait Speed &lt;0.8m/s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99%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64%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Gait Speed &lt;0.7m/s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93%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78%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TUGT &gt;10s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93%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62%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PRISMA 7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83%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83%   (wide CIs)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Self-reported Health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83%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72%  (wide CIs)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Groningen Frailty Indicator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58%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72%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Polypharmacy (&gt;5 meds)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67%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72%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GP clinical assessment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58%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72%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67544" y="3789040"/>
            <a:ext cx="82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95536" y="5589240"/>
            <a:ext cx="7667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Frailty instruments assessed against a reference standard:</a:t>
            </a:r>
            <a:r>
              <a:rPr lang="en-GB" sz="1400" i="1" dirty="0" smtClean="0"/>
              <a:t> Clegg et al Age </a:t>
            </a:r>
            <a:r>
              <a:rPr lang="en-GB" sz="1400" i="1" dirty="0"/>
              <a:t>Ageing </a:t>
            </a:r>
            <a:r>
              <a:rPr lang="en-GB" sz="1400" i="1" dirty="0" smtClean="0"/>
              <a:t>2014</a:t>
            </a:r>
          </a:p>
          <a:p>
            <a:r>
              <a:rPr lang="en-GB" sz="1400" i="1" dirty="0" smtClean="0"/>
              <a:t>(Systematic Review)</a:t>
            </a:r>
            <a:endParaRPr lang="en-GB" sz="1400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1" y="749912"/>
            <a:ext cx="7356815" cy="66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GB" sz="3600" b="1" i="0" kern="1200" baseline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1259632" y="116632"/>
            <a:ext cx="1152128" cy="360040"/>
          </a:xfrm>
          <a:prstGeom prst="roundRect">
            <a:avLst/>
          </a:prstGeom>
          <a:noFill/>
          <a:ln w="19050">
            <a:solidFill>
              <a:srgbClr val="AA176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D6DC8F7E-09D0-4F64-A821-16EFB66EA4A9}" type="slidenum">
              <a:rPr lang="en-GB" sz="1200" smtClean="0">
                <a:solidFill>
                  <a:schemeClr val="tx2"/>
                </a:solidFill>
              </a:rPr>
              <a:pPr algn="r"/>
              <a:t>14</a:t>
            </a:fld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0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latin typeface="Arial" charset="0"/>
              </a:rPr>
              <a:t>Frailty Index (FI)</a:t>
            </a:r>
          </a:p>
        </p:txBody>
      </p:sp>
      <p:sp>
        <p:nvSpPr>
          <p:cNvPr id="48130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40300"/>
          </a:xfrm>
        </p:spPr>
        <p:txBody>
          <a:bodyPr/>
          <a:lstStyle/>
          <a:p>
            <a:pPr>
              <a:defRPr/>
            </a:pPr>
            <a:endParaRPr lang="en-US" sz="2000" dirty="0" smtClean="0">
              <a:latin typeface="Arial" charset="0"/>
            </a:endParaRPr>
          </a:p>
          <a:p>
            <a:pPr>
              <a:buFont typeface="Wingdings" charset="2"/>
              <a:buChar char="q"/>
              <a:defRPr/>
            </a:pPr>
            <a:r>
              <a:rPr lang="en-US" sz="1800" b="1" dirty="0">
                <a:latin typeface="Arial" charset="0"/>
              </a:rPr>
              <a:t>Not all people at same age have same risk of death</a:t>
            </a:r>
          </a:p>
          <a:p>
            <a:pPr marL="0" indent="0">
              <a:buFontTx/>
              <a:buNone/>
              <a:defRPr/>
            </a:pPr>
            <a:endParaRPr lang="en-US" sz="1800" dirty="0">
              <a:latin typeface="Arial" charset="0"/>
            </a:endParaRPr>
          </a:p>
          <a:p>
            <a:pPr>
              <a:buFont typeface="Wingdings" charset="2"/>
              <a:buChar char="q"/>
              <a:defRPr/>
            </a:pPr>
            <a:r>
              <a:rPr lang="en-US" sz="1800" dirty="0">
                <a:latin typeface="Arial" charset="0"/>
              </a:rPr>
              <a:t>Deficit </a:t>
            </a:r>
            <a:r>
              <a:rPr lang="en-US" sz="1800" dirty="0" smtClean="0">
                <a:latin typeface="Arial" charset="0"/>
              </a:rPr>
              <a:t>accumulation: more </a:t>
            </a:r>
            <a:r>
              <a:rPr lang="en-US" sz="1800" dirty="0">
                <a:latin typeface="Arial" charset="0"/>
              </a:rPr>
              <a:t>things </a:t>
            </a:r>
            <a:r>
              <a:rPr lang="en-US" sz="1800" dirty="0" smtClean="0">
                <a:latin typeface="Arial" charset="0"/>
              </a:rPr>
              <a:t>go wrong</a:t>
            </a:r>
            <a:r>
              <a:rPr lang="en-US" sz="1800" dirty="0">
                <a:latin typeface="Arial" charset="0"/>
              </a:rPr>
              <a:t>, more likely </a:t>
            </a:r>
            <a:r>
              <a:rPr lang="en-US" sz="1800" dirty="0" smtClean="0">
                <a:latin typeface="Arial" charset="0"/>
              </a:rPr>
              <a:t>you are to die</a:t>
            </a:r>
          </a:p>
          <a:p>
            <a:pPr>
              <a:buFont typeface="Wingdings" charset="2"/>
              <a:buChar char="q"/>
              <a:defRPr/>
            </a:pPr>
            <a:endParaRPr lang="en-US" sz="1800" dirty="0">
              <a:latin typeface="Arial" charset="0"/>
            </a:endParaRPr>
          </a:p>
          <a:p>
            <a:pPr>
              <a:buFont typeface="Wingdings" charset="2"/>
              <a:buChar char="q"/>
              <a:defRPr/>
            </a:pPr>
            <a:r>
              <a:rPr lang="en-US" sz="1800" b="1" dirty="0" smtClean="0">
                <a:latin typeface="Arial" charset="0"/>
              </a:rPr>
              <a:t>The index measures cumulative deficits</a:t>
            </a:r>
          </a:p>
          <a:p>
            <a:pPr lvl="1">
              <a:buFont typeface="Wingdings" charset="2"/>
              <a:buChar char="q"/>
              <a:defRPr/>
            </a:pPr>
            <a:endParaRPr lang="en-US" sz="1800" dirty="0" smtClean="0">
              <a:latin typeface="Arial" charset="0"/>
              <a:ea typeface="ＭＳ Ｐゴシック" charset="0"/>
            </a:endParaRPr>
          </a:p>
          <a:p>
            <a:pPr>
              <a:buFont typeface="Wingdings" charset="2"/>
              <a:buChar char="q"/>
              <a:defRPr/>
            </a:pPr>
            <a:r>
              <a:rPr lang="en-US" sz="1800" dirty="0" smtClean="0">
                <a:latin typeface="Arial" charset="0"/>
              </a:rPr>
              <a:t>A person with 7/70 measureable deficits</a:t>
            </a:r>
            <a:r>
              <a:rPr lang="is-IS" sz="1800" dirty="0" smtClean="0">
                <a:latin typeface="Arial" charset="0"/>
              </a:rPr>
              <a:t>...</a:t>
            </a:r>
            <a:r>
              <a:rPr lang="en-US" sz="1800" dirty="0" smtClean="0">
                <a:latin typeface="Arial" charset="0"/>
              </a:rPr>
              <a:t>has index score 7/70=0.1</a:t>
            </a:r>
          </a:p>
          <a:p>
            <a:pPr marL="0" indent="0">
              <a:buFontTx/>
              <a:buNone/>
              <a:defRPr/>
            </a:pPr>
            <a:endParaRPr lang="en-US" sz="1800" dirty="0">
              <a:latin typeface="Arial" charset="0"/>
            </a:endParaRPr>
          </a:p>
          <a:p>
            <a:pPr>
              <a:buFont typeface="Wingdings" charset="2"/>
              <a:buChar char="q"/>
              <a:defRPr/>
            </a:pPr>
            <a:r>
              <a:rPr lang="en-US" sz="1800" dirty="0" smtClean="0">
                <a:latin typeface="Arial" charset="0"/>
              </a:rPr>
              <a:t>Baseline FI&gt;0.45 associated with 100% 7 year mortality</a:t>
            </a:r>
          </a:p>
          <a:p>
            <a:pPr>
              <a:buFont typeface="Wingdings" charset="2"/>
              <a:buChar char="q"/>
              <a:defRPr/>
            </a:pPr>
            <a:endParaRPr lang="en-US" sz="1800" dirty="0">
              <a:latin typeface="Arial" charset="0"/>
            </a:endParaRPr>
          </a:p>
          <a:p>
            <a:pPr>
              <a:buFont typeface="Wingdings" charset="2"/>
              <a:buChar char="q"/>
              <a:defRPr/>
            </a:pPr>
            <a:r>
              <a:rPr lang="en-US" sz="1800" b="1" dirty="0" smtClean="0">
                <a:latin typeface="Arial" charset="0"/>
              </a:rPr>
              <a:t>There is a limit to frailty of FI=0.7</a:t>
            </a:r>
          </a:p>
          <a:p>
            <a:pPr marL="0" indent="0">
              <a:buFontTx/>
              <a:buNone/>
              <a:defRPr/>
            </a:pPr>
            <a:endParaRPr lang="en-US" sz="1600" dirty="0" smtClean="0">
              <a:latin typeface="Arial" charset="0"/>
            </a:endParaRPr>
          </a:p>
          <a:p>
            <a:pPr>
              <a:defRPr/>
            </a:pPr>
            <a:endParaRPr lang="en-US" sz="2000" dirty="0">
              <a:latin typeface="Arial" charset="0"/>
            </a:endParaRPr>
          </a:p>
          <a:p>
            <a:pPr>
              <a:defRPr/>
            </a:pPr>
            <a:endParaRPr lang="en-US" sz="2000" dirty="0">
              <a:latin typeface="Arial" charset="0"/>
            </a:endParaRPr>
          </a:p>
          <a:p>
            <a:pPr marL="0" indent="0">
              <a:buFontTx/>
              <a:buNone/>
              <a:defRPr/>
            </a:pPr>
            <a:endParaRPr lang="en-US" sz="2000" dirty="0">
              <a:latin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59632" y="116632"/>
            <a:ext cx="1152128" cy="360040"/>
          </a:xfrm>
          <a:prstGeom prst="roundRect">
            <a:avLst/>
          </a:prstGeom>
          <a:noFill/>
          <a:ln w="19050">
            <a:solidFill>
              <a:srgbClr val="AA176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D6DC8F7E-09D0-4F64-A821-16EFB66EA4A9}" type="slidenum">
              <a:rPr lang="en-GB" sz="1200" smtClean="0">
                <a:solidFill>
                  <a:schemeClr val="tx2"/>
                </a:solidFill>
              </a:rPr>
              <a:pPr algn="r"/>
              <a:t>15</a:t>
            </a:fld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5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3"/>
          <p:cNvSpPr>
            <a:spLocks noGrp="1"/>
          </p:cNvSpPr>
          <p:nvPr>
            <p:ph type="title"/>
          </p:nvPr>
        </p:nvSpPr>
        <p:spPr>
          <a:xfrm>
            <a:off x="2113385" y="476672"/>
            <a:ext cx="4834879" cy="667725"/>
          </a:xfrm>
        </p:spPr>
        <p:txBody>
          <a:bodyPr/>
          <a:lstStyle/>
          <a:p>
            <a:r>
              <a:rPr lang="en-US" sz="3600" b="1" dirty="0">
                <a:latin typeface="Arial" charset="0"/>
              </a:rPr>
              <a:t>Deficit accumulation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59632" y="116632"/>
            <a:ext cx="1152128" cy="360040"/>
          </a:xfrm>
          <a:prstGeom prst="roundRect">
            <a:avLst/>
          </a:prstGeom>
          <a:noFill/>
          <a:ln w="19050">
            <a:solidFill>
              <a:srgbClr val="AA176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D6DC8F7E-09D0-4F64-A821-16EFB66EA4A9}" type="slidenum">
              <a:rPr lang="en-GB" sz="1200" smtClean="0">
                <a:solidFill>
                  <a:schemeClr val="tx2"/>
                </a:solidFill>
              </a:rPr>
              <a:pPr algn="r"/>
              <a:t>16</a:t>
            </a:fld>
            <a:endParaRPr lang="en-GB" sz="1200" dirty="0">
              <a:solidFill>
                <a:schemeClr val="tx2"/>
              </a:solidFill>
            </a:endParaRPr>
          </a:p>
        </p:txBody>
      </p:sp>
      <p:pic>
        <p:nvPicPr>
          <p:cNvPr id="3" name="Picture 2" descr="IMG_047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196752"/>
            <a:ext cx="4163767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4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3"/>
          <p:cNvSpPr>
            <a:spLocks noGrp="1"/>
          </p:cNvSpPr>
          <p:nvPr>
            <p:ph type="title"/>
          </p:nvPr>
        </p:nvSpPr>
        <p:spPr>
          <a:xfrm>
            <a:off x="457201" y="620688"/>
            <a:ext cx="7356815" cy="667725"/>
          </a:xfrm>
        </p:spPr>
        <p:txBody>
          <a:bodyPr/>
          <a:lstStyle/>
          <a:p>
            <a:r>
              <a:rPr lang="en-US" sz="3600" b="1" dirty="0">
                <a:latin typeface="Arial" charset="0"/>
              </a:rPr>
              <a:t>Deficit accumulation</a:t>
            </a:r>
          </a:p>
        </p:txBody>
      </p:sp>
      <p:sp>
        <p:nvSpPr>
          <p:cNvPr id="48130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295400"/>
          </a:xfrm>
        </p:spPr>
        <p:txBody>
          <a:bodyPr/>
          <a:lstStyle/>
          <a:p>
            <a:pPr>
              <a:lnSpc>
                <a:spcPct val="70000"/>
              </a:lnSpc>
              <a:buFont typeface="Wingdings" charset="0"/>
              <a:buChar char="q"/>
            </a:pPr>
            <a:r>
              <a:rPr lang="en-US" sz="1800" dirty="0">
                <a:latin typeface="Arial" charset="0"/>
              </a:rPr>
              <a:t>World-wide, across different data sets, using different variables</a:t>
            </a:r>
          </a:p>
          <a:p>
            <a:pPr>
              <a:lnSpc>
                <a:spcPct val="70000"/>
              </a:lnSpc>
              <a:buFont typeface="Wingdings" charset="0"/>
              <a:buChar char="q"/>
            </a:pPr>
            <a:endParaRPr lang="en-US" sz="1800" dirty="0">
              <a:latin typeface="Arial" charset="0"/>
            </a:endParaRPr>
          </a:p>
          <a:p>
            <a:pPr>
              <a:lnSpc>
                <a:spcPct val="70000"/>
              </a:lnSpc>
              <a:buFont typeface="Wingdings" charset="0"/>
              <a:buChar char="q"/>
            </a:pPr>
            <a:r>
              <a:rPr lang="en-US" sz="1800" dirty="0">
                <a:latin typeface="Arial" charset="0"/>
              </a:rPr>
              <a:t>Community dwelling people accumulate deficits at about 3% per year</a:t>
            </a:r>
          </a:p>
          <a:p>
            <a:pPr>
              <a:lnSpc>
                <a:spcPct val="70000"/>
              </a:lnSpc>
              <a:buFont typeface="Wingdings" charset="0"/>
              <a:buChar char="q"/>
            </a:pPr>
            <a:endParaRPr lang="en-US" sz="1800" dirty="0">
              <a:latin typeface="Arial" charset="0"/>
            </a:endParaRPr>
          </a:p>
          <a:p>
            <a:pPr>
              <a:lnSpc>
                <a:spcPct val="70000"/>
              </a:lnSpc>
              <a:buFont typeface="Wingdings" charset="0"/>
              <a:buChar char="q"/>
            </a:pPr>
            <a:r>
              <a:rPr lang="en-US" sz="1800" dirty="0">
                <a:latin typeface="Arial" charset="0"/>
              </a:rPr>
              <a:t>Can be demonstrated from age 15 onwards</a:t>
            </a:r>
          </a:p>
        </p:txBody>
      </p:sp>
      <p:pic>
        <p:nvPicPr>
          <p:cNvPr id="4813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3000" y="2798763"/>
            <a:ext cx="3887788" cy="379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Box 2"/>
          <p:cNvSpPr txBox="1">
            <a:spLocks noChangeArrowheads="1"/>
          </p:cNvSpPr>
          <p:nvPr/>
        </p:nvSpPr>
        <p:spPr bwMode="auto">
          <a:xfrm>
            <a:off x="4932040" y="6453336"/>
            <a:ext cx="2197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CMAJ, Rockwood et al, 2011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59632" y="116632"/>
            <a:ext cx="1152128" cy="360040"/>
          </a:xfrm>
          <a:prstGeom prst="roundRect">
            <a:avLst/>
          </a:prstGeom>
          <a:noFill/>
          <a:ln w="19050">
            <a:solidFill>
              <a:srgbClr val="AA176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D6DC8F7E-09D0-4F64-A821-16EFB66EA4A9}" type="slidenum">
              <a:rPr lang="en-GB" sz="1200" smtClean="0">
                <a:solidFill>
                  <a:schemeClr val="tx2"/>
                </a:solidFill>
              </a:rPr>
              <a:pPr algn="r"/>
              <a:t>17</a:t>
            </a:fld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06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8214" y="548680"/>
            <a:ext cx="6506033" cy="667725"/>
          </a:xfrm>
        </p:spPr>
        <p:txBody>
          <a:bodyPr>
            <a:normAutofit/>
          </a:bodyPr>
          <a:lstStyle/>
          <a:p>
            <a:r>
              <a:rPr lang="en-GB" dirty="0" smtClean="0"/>
              <a:t>Electronic Frailty Index (</a:t>
            </a:r>
            <a:r>
              <a:rPr lang="en-GB" dirty="0" err="1" smtClean="0"/>
              <a:t>eFI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860032" y="1268760"/>
            <a:ext cx="4176464" cy="432048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n-GB" sz="1800" dirty="0"/>
              <a:t>International guidelines recommend </a:t>
            </a:r>
            <a:r>
              <a:rPr lang="en-GB" sz="1800" b="1" dirty="0"/>
              <a:t>routine </a:t>
            </a:r>
            <a:r>
              <a:rPr lang="en-GB" sz="1800" b="1" dirty="0" smtClean="0"/>
              <a:t>frailty identification</a:t>
            </a:r>
            <a:endParaRPr lang="en-GB" sz="1800" b="1" dirty="0"/>
          </a:p>
          <a:p>
            <a:pPr>
              <a:lnSpc>
                <a:spcPct val="120000"/>
              </a:lnSpc>
              <a:buFont typeface="Wingdings" charset="2"/>
              <a:buChar char="q"/>
            </a:pPr>
            <a:endParaRPr lang="en-GB" sz="1800" dirty="0" smtClean="0"/>
          </a:p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n-GB" sz="1800" dirty="0" smtClean="0"/>
              <a:t>Currently </a:t>
            </a:r>
            <a:r>
              <a:rPr lang="en-GB" sz="1800" dirty="0"/>
              <a:t>available tools require additional resource and may be inaccurate</a:t>
            </a:r>
          </a:p>
          <a:p>
            <a:pPr>
              <a:lnSpc>
                <a:spcPct val="120000"/>
              </a:lnSpc>
              <a:buFont typeface="Wingdings" charset="2"/>
              <a:buChar char="q"/>
            </a:pPr>
            <a:endParaRPr lang="en-GB" sz="1800" dirty="0" smtClean="0"/>
          </a:p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n-GB" sz="1800" dirty="0" smtClean="0"/>
              <a:t>The </a:t>
            </a:r>
            <a:r>
              <a:rPr lang="en-GB" sz="1800" dirty="0" err="1" smtClean="0"/>
              <a:t>eFI</a:t>
            </a:r>
            <a:r>
              <a:rPr lang="en-GB" sz="1800" dirty="0" smtClean="0"/>
              <a:t> has been developed </a:t>
            </a:r>
            <a:r>
              <a:rPr lang="en-GB" sz="1800" dirty="0"/>
              <a:t>and externally validated using </a:t>
            </a:r>
            <a:r>
              <a:rPr lang="en-GB" sz="1800" b="1" dirty="0"/>
              <a:t>routine primary care </a:t>
            </a:r>
            <a:r>
              <a:rPr lang="en-GB" sz="1800" b="1" dirty="0" smtClean="0"/>
              <a:t>data</a:t>
            </a:r>
            <a:endParaRPr lang="en-GB" sz="1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5018-2030-2046-84FC-87E41EA86E42}" type="slidenum">
              <a:rPr lang="en-US" smtClean="0">
                <a:solidFill>
                  <a:srgbClr val="0072C6"/>
                </a:solidFill>
              </a:rPr>
              <a:pPr/>
              <a:t>18</a:t>
            </a:fld>
            <a:endParaRPr lang="en-US" dirty="0">
              <a:solidFill>
                <a:srgbClr val="0072C6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02" y="1124744"/>
            <a:ext cx="4611114" cy="528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6056" y="636158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Clegg et </a:t>
            </a:r>
            <a:r>
              <a:rPr lang="en-GB" sz="1400" dirty="0" smtClean="0"/>
              <a:t>al Age &amp; Ageing  </a:t>
            </a:r>
            <a:r>
              <a:rPr lang="en-GB" sz="1400" dirty="0"/>
              <a:t>(2016)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59632" y="116632"/>
            <a:ext cx="1152128" cy="360040"/>
          </a:xfrm>
          <a:prstGeom prst="roundRect">
            <a:avLst/>
          </a:prstGeom>
          <a:noFill/>
          <a:ln w="19050">
            <a:solidFill>
              <a:srgbClr val="AA176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8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latin typeface="Arial" charset="0"/>
              </a:rPr>
              <a:t>Electronic Frailty Index (eFI)</a:t>
            </a:r>
          </a:p>
        </p:txBody>
      </p:sp>
      <p:sp>
        <p:nvSpPr>
          <p:cNvPr id="49154" name="TextBox 3"/>
          <p:cNvSpPr txBox="1">
            <a:spLocks noChangeArrowheads="1"/>
          </p:cNvSpPr>
          <p:nvPr/>
        </p:nvSpPr>
        <p:spPr bwMode="auto">
          <a:xfrm>
            <a:off x="3563888" y="6308725"/>
            <a:ext cx="3600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/>
              <a:t>Clegg et al: Age Ageing2016: 45:353-360</a:t>
            </a:r>
          </a:p>
        </p:txBody>
      </p:sp>
      <p:pic>
        <p:nvPicPr>
          <p:cNvPr id="4915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7285" y="1452116"/>
            <a:ext cx="4848971" cy="464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259632" y="116632"/>
            <a:ext cx="1152128" cy="360040"/>
          </a:xfrm>
          <a:prstGeom prst="roundRect">
            <a:avLst/>
          </a:prstGeom>
          <a:noFill/>
          <a:ln w="19050">
            <a:solidFill>
              <a:srgbClr val="AA176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D6DC8F7E-09D0-4F64-A821-16EFB66EA4A9}" type="slidenum">
              <a:rPr lang="en-GB" sz="1200" smtClean="0">
                <a:solidFill>
                  <a:schemeClr val="tx2"/>
                </a:solidFill>
              </a:rPr>
              <a:pPr algn="r"/>
              <a:t>19</a:t>
            </a:fld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66910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95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293440"/>
            <a:ext cx="4896544" cy="53039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560840" cy="6677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‘</a:t>
            </a:r>
            <a:r>
              <a:rPr lang="en-GB" sz="3100" i="1" dirty="0" smtClean="0"/>
              <a:t>Its not how old we are but how we are old’</a:t>
            </a:r>
            <a:endParaRPr lang="en-GB" sz="31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8F7E-09D0-4F64-A821-16EFB66EA4A9}" type="slidenum">
              <a:rPr lang="en-GB" smtClean="0"/>
              <a:t>2</a:t>
            </a:fld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539552" y="116632"/>
            <a:ext cx="5256584" cy="360040"/>
          </a:xfrm>
          <a:prstGeom prst="roundRect">
            <a:avLst/>
          </a:prstGeom>
          <a:noFill/>
          <a:ln w="19050">
            <a:solidFill>
              <a:srgbClr val="AA176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8214" y="601035"/>
            <a:ext cx="6506033" cy="667725"/>
          </a:xfrm>
        </p:spPr>
        <p:txBody>
          <a:bodyPr>
            <a:normAutofit/>
          </a:bodyPr>
          <a:lstStyle/>
          <a:p>
            <a:r>
              <a:rPr lang="en-GB" dirty="0" smtClean="0"/>
              <a:t>Electronic Frailty Index (</a:t>
            </a:r>
            <a:r>
              <a:rPr lang="en-GB" dirty="0" err="1" smtClean="0"/>
              <a:t>eFI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8448374" cy="302433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n-GB" sz="1800" dirty="0" smtClean="0"/>
              <a:t>The </a:t>
            </a:r>
            <a:r>
              <a:rPr lang="en-GB" sz="1800" dirty="0" err="1" smtClean="0"/>
              <a:t>eFI</a:t>
            </a:r>
            <a:r>
              <a:rPr lang="en-GB" sz="1800" dirty="0" smtClean="0"/>
              <a:t> </a:t>
            </a:r>
            <a:r>
              <a:rPr lang="en-GB" sz="1800" dirty="0"/>
              <a:t>has robust predictive validity for </a:t>
            </a:r>
            <a:r>
              <a:rPr lang="en-GB" sz="1800" dirty="0" smtClean="0"/>
              <a:t>predicting outcomes (age 65-95)</a:t>
            </a:r>
            <a:endParaRPr lang="en-GB" sz="1800" dirty="0"/>
          </a:p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n-GB" sz="1800" dirty="0" smtClean="0"/>
              <a:t>1,3 5 year risk mortality, hospitalisation, nursing home admission </a:t>
            </a:r>
            <a:endParaRPr lang="en-GB" sz="1800" dirty="0"/>
          </a:p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n-GB" sz="1800" dirty="0" smtClean="0"/>
              <a:t>The prevalence of people who were fit, had mild, moderate or severe frailty was 43%, 37%, 16% and 4% respectively</a:t>
            </a:r>
          </a:p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n-GB" sz="1800" dirty="0"/>
              <a:t>S</a:t>
            </a:r>
            <a:r>
              <a:rPr lang="en-GB" sz="1800" dirty="0" smtClean="0"/>
              <a:t>evere frail had on average 2.3 comorbidities and were taking 9 medications</a:t>
            </a:r>
          </a:p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n-GB" sz="1800" dirty="0" smtClean="0"/>
              <a:t>One year  risk almost doubles for mild frailty and quadruples for severe frailty</a:t>
            </a:r>
          </a:p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n-GB" sz="1800" dirty="0" smtClean="0"/>
              <a:t>Routine </a:t>
            </a:r>
            <a:r>
              <a:rPr lang="en-GB" sz="1800" dirty="0"/>
              <a:t>implementation of the </a:t>
            </a:r>
            <a:r>
              <a:rPr lang="en-GB" sz="1800" dirty="0" err="1"/>
              <a:t>eFI</a:t>
            </a:r>
            <a:r>
              <a:rPr lang="en-GB" sz="1800" dirty="0"/>
              <a:t> could enable delivery of evidence-based interventions to modify frailty trajectories</a:t>
            </a:r>
          </a:p>
          <a:p>
            <a:pPr>
              <a:lnSpc>
                <a:spcPct val="120000"/>
              </a:lnSpc>
              <a:buFont typeface="Wingdings" charset="2"/>
              <a:buChar char="q"/>
            </a:pPr>
            <a:endParaRPr lang="en-GB" sz="1800" dirty="0" smtClean="0"/>
          </a:p>
          <a:p>
            <a:pPr>
              <a:lnSpc>
                <a:spcPct val="120000"/>
              </a:lnSpc>
              <a:buFont typeface="Wingdings" charset="2"/>
              <a:buChar char="q"/>
            </a:pPr>
            <a:endParaRPr lang="en-GB" sz="1800" dirty="0" smtClean="0"/>
          </a:p>
          <a:p>
            <a:pPr>
              <a:lnSpc>
                <a:spcPct val="120000"/>
              </a:lnSpc>
              <a:buFont typeface="Wingdings" charset="2"/>
              <a:buChar char="q"/>
            </a:pPr>
            <a:endParaRPr lang="en-GB" sz="1800" dirty="0"/>
          </a:p>
          <a:p>
            <a:pPr>
              <a:lnSpc>
                <a:spcPct val="120000"/>
              </a:lnSpc>
              <a:buFont typeface="Wingdings" charset="2"/>
              <a:buChar char="q"/>
            </a:pPr>
            <a:endParaRPr lang="en-GB" sz="1800" dirty="0"/>
          </a:p>
          <a:p>
            <a:pPr marL="0" indent="0">
              <a:lnSpc>
                <a:spcPct val="120000"/>
              </a:lnSpc>
              <a:buNone/>
            </a:pPr>
            <a:endParaRPr lang="en-GB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5018-2030-2046-84FC-87E41EA86E42}" type="slidenum">
              <a:rPr lang="en-US" smtClean="0">
                <a:solidFill>
                  <a:srgbClr val="0072C6"/>
                </a:solidFill>
              </a:rPr>
              <a:pPr/>
              <a:t>20</a:t>
            </a:fld>
            <a:endParaRPr lang="en-US" dirty="0">
              <a:solidFill>
                <a:srgbClr val="0072C6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389440"/>
              </p:ext>
            </p:extLst>
          </p:nvPr>
        </p:nvGraphicFramePr>
        <p:xfrm>
          <a:off x="323528" y="4365104"/>
          <a:ext cx="6984777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7166"/>
                <a:gridCol w="1379203"/>
                <a:gridCol w="1455826"/>
                <a:gridCol w="1302582"/>
              </a:tblGrid>
              <a:tr h="587819">
                <a:tc>
                  <a:txBody>
                    <a:bodyPr/>
                    <a:lstStyle/>
                    <a:p>
                      <a:r>
                        <a:rPr lang="en-US" dirty="0" smtClean="0"/>
                        <a:t>One year outcome</a:t>
                      </a:r>
                    </a:p>
                    <a:p>
                      <a:r>
                        <a:rPr lang="en-US" dirty="0" smtClean="0"/>
                        <a:t>(hazard ratio)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Mild </a:t>
                      </a:r>
                    </a:p>
                    <a:p>
                      <a:r>
                        <a:rPr lang="en-US" dirty="0" smtClean="0"/>
                        <a:t>frailty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Moderate frailty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Severe frailty</a:t>
                      </a:r>
                      <a:endParaRPr lang="en-US" dirty="0"/>
                    </a:p>
                  </a:txBody>
                  <a:tcPr/>
                </a:tc>
              </a:tr>
              <a:tr h="335897">
                <a:tc>
                  <a:txBody>
                    <a:bodyPr/>
                    <a:lstStyle/>
                    <a:p>
                      <a:r>
                        <a:rPr lang="en-US" dirty="0" smtClean="0"/>
                        <a:t>Mortality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4.52</a:t>
                      </a:r>
                      <a:endParaRPr lang="en-US" dirty="0"/>
                    </a:p>
                  </a:txBody>
                  <a:tcPr/>
                </a:tc>
              </a:tr>
              <a:tr h="335897">
                <a:tc>
                  <a:txBody>
                    <a:bodyPr/>
                    <a:lstStyle/>
                    <a:p>
                      <a:r>
                        <a:rPr lang="en-US" dirty="0" smtClean="0"/>
                        <a:t>Hospitalisation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4.73</a:t>
                      </a:r>
                      <a:endParaRPr lang="en-US" dirty="0"/>
                    </a:p>
                  </a:txBody>
                  <a:tcPr/>
                </a:tc>
              </a:tr>
              <a:tr h="356591">
                <a:tc>
                  <a:txBody>
                    <a:bodyPr/>
                    <a:lstStyle/>
                    <a:p>
                      <a:r>
                        <a:rPr lang="en-US" dirty="0" smtClean="0"/>
                        <a:t>Nursing home admission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259632" y="116632"/>
            <a:ext cx="1152128" cy="360040"/>
          </a:xfrm>
          <a:prstGeom prst="roundRect">
            <a:avLst/>
          </a:prstGeom>
          <a:noFill/>
          <a:ln w="19050">
            <a:solidFill>
              <a:srgbClr val="AA176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395536" y="749912"/>
            <a:ext cx="8352928" cy="667725"/>
          </a:xfrm>
        </p:spPr>
        <p:txBody>
          <a:bodyPr>
            <a:noAutofit/>
          </a:bodyPr>
          <a:lstStyle/>
          <a:p>
            <a:r>
              <a:rPr lang="en-GB" sz="3200" dirty="0">
                <a:latin typeface="Arial" charset="0"/>
              </a:rPr>
              <a:t>P</a:t>
            </a:r>
            <a:r>
              <a:rPr lang="en-GB" sz="3200" b="1" dirty="0" smtClean="0">
                <a:latin typeface="Arial" charset="0"/>
              </a:rPr>
              <a:t>rimary care electronic Frailty Index (</a:t>
            </a:r>
            <a:r>
              <a:rPr lang="en-GB" sz="3200" b="1" dirty="0" err="1" smtClean="0">
                <a:latin typeface="Arial" charset="0"/>
              </a:rPr>
              <a:t>eFI</a:t>
            </a:r>
            <a:r>
              <a:rPr lang="en-GB" sz="3200" b="1" dirty="0" smtClean="0">
                <a:latin typeface="Arial" charset="0"/>
              </a:rPr>
              <a:t>)</a:t>
            </a:r>
            <a:endParaRPr lang="en-GB" sz="3200" b="1" dirty="0">
              <a:latin typeface="Arial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6768752" cy="435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691680" y="6021288"/>
            <a:ext cx="49685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/>
              <a:t>Survival </a:t>
            </a:r>
            <a:r>
              <a:rPr lang="en-GB" sz="1600" b="1" dirty="0"/>
              <a:t>plots </a:t>
            </a:r>
            <a:r>
              <a:rPr lang="en-GB" sz="1600" b="1" i="1" dirty="0"/>
              <a:t>(n=227,648; &gt;65y) (Clegg et al</a:t>
            </a:r>
            <a:r>
              <a:rPr lang="en-GB" b="1" i="1" dirty="0"/>
              <a:t>)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1259632" y="116632"/>
            <a:ext cx="2088232" cy="360040"/>
          </a:xfrm>
          <a:prstGeom prst="roundRect">
            <a:avLst/>
          </a:prstGeom>
          <a:noFill/>
          <a:ln w="19050">
            <a:solidFill>
              <a:srgbClr val="AA176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D6DC8F7E-09D0-4F64-A821-16EFB66EA4A9}" type="slidenum">
              <a:rPr lang="en-GB" sz="1200" smtClean="0">
                <a:solidFill>
                  <a:schemeClr val="tx2"/>
                </a:solidFill>
              </a:rPr>
              <a:pPr algn="r"/>
              <a:t>21</a:t>
            </a:fld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90058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468313" y="198438"/>
            <a:ext cx="8229600" cy="1143000"/>
          </a:xfrm>
        </p:spPr>
        <p:txBody>
          <a:bodyPr/>
          <a:lstStyle/>
          <a:p>
            <a:r>
              <a:rPr lang="en-US" sz="3600" b="1">
                <a:latin typeface="Arial" charset="0"/>
              </a:rPr>
              <a:t>Can we use frailty for prevention?</a:t>
            </a:r>
            <a:endParaRPr lang="en-GB" sz="3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979712" y="6453188"/>
            <a:ext cx="5724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 i="1" dirty="0"/>
              <a:t>Stuck et al. </a:t>
            </a:r>
            <a:r>
              <a:rPr lang="en-US" sz="1400" b="1" i="1" dirty="0" err="1"/>
              <a:t>Soc</a:t>
            </a:r>
            <a:r>
              <a:rPr lang="en-US" sz="1400" b="1" i="1" dirty="0"/>
              <a:t> </a:t>
            </a:r>
            <a:r>
              <a:rPr lang="en-US" sz="1400" b="1" i="1" dirty="0" err="1"/>
              <a:t>Sci</a:t>
            </a:r>
            <a:r>
              <a:rPr lang="en-US" sz="1400" b="1" i="1" dirty="0"/>
              <a:t> Med. 1999(Systematic review of 78 studies)</a:t>
            </a:r>
            <a:endParaRPr lang="en-GB" sz="1400" b="1" i="1" dirty="0"/>
          </a:p>
        </p:txBody>
      </p:sp>
      <p:sp>
        <p:nvSpPr>
          <p:cNvPr id="7" name="Rounded Rectangle 6"/>
          <p:cNvSpPr/>
          <p:nvPr/>
        </p:nvSpPr>
        <p:spPr>
          <a:xfrm>
            <a:off x="2483768" y="116632"/>
            <a:ext cx="2016224" cy="360040"/>
          </a:xfrm>
          <a:prstGeom prst="roundRect">
            <a:avLst/>
          </a:prstGeom>
          <a:noFill/>
          <a:ln w="19050">
            <a:solidFill>
              <a:srgbClr val="AA176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D6DC8F7E-09D0-4F64-A821-16EFB66EA4A9}" type="slidenum">
              <a:rPr lang="en-GB" sz="1200" smtClean="0">
                <a:solidFill>
                  <a:schemeClr val="tx2"/>
                </a:solidFill>
              </a:rPr>
              <a:pPr algn="r"/>
              <a:t>22</a:t>
            </a:fld>
            <a:endParaRPr lang="en-GB" sz="1200" dirty="0">
              <a:solidFill>
                <a:schemeClr val="tx2"/>
              </a:solidFill>
            </a:endParaRPr>
          </a:p>
        </p:txBody>
      </p:sp>
      <p:pic>
        <p:nvPicPr>
          <p:cNvPr id="2" name="Picture 1" descr="IMG_0945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98" t="29444" r="22963" b="24259"/>
          <a:stretch/>
        </p:blipFill>
        <p:spPr>
          <a:xfrm>
            <a:off x="5508104" y="1268760"/>
            <a:ext cx="3312368" cy="3869588"/>
          </a:xfrm>
          <a:prstGeom prst="rect">
            <a:avLst/>
          </a:prstGeom>
        </p:spPr>
      </p:pic>
      <p:pic>
        <p:nvPicPr>
          <p:cNvPr id="4" name="Picture 3" descr="IMG_094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276872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8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468313" y="198438"/>
            <a:ext cx="8229600" cy="1143000"/>
          </a:xfrm>
        </p:spPr>
        <p:txBody>
          <a:bodyPr/>
          <a:lstStyle/>
          <a:p>
            <a:r>
              <a:rPr lang="en-US" sz="3600" b="1">
                <a:latin typeface="Arial" charset="0"/>
              </a:rPr>
              <a:t>Can we use frailty for prevention?</a:t>
            </a:r>
            <a:endParaRPr lang="en-GB" sz="3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468313" y="1196752"/>
            <a:ext cx="4572000" cy="488338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chemeClr val="tx2"/>
              </a:buClr>
              <a:defRPr/>
            </a:pPr>
            <a:r>
              <a:rPr lang="en-US" sz="2000" b="1" dirty="0" smtClean="0"/>
              <a:t>Potentially modifiable risk factors</a:t>
            </a:r>
            <a:endParaRPr lang="en-US" sz="2000" b="1" dirty="0"/>
          </a:p>
          <a:p>
            <a:pPr marL="342900" indent="-342900">
              <a:lnSpc>
                <a:spcPct val="120000"/>
              </a:lnSpc>
              <a:buClr>
                <a:schemeClr val="tx2"/>
              </a:buClr>
              <a:buFont typeface="Wingdings" charset="2"/>
              <a:buChar char="q"/>
              <a:defRPr/>
            </a:pPr>
            <a:r>
              <a:rPr lang="en-US" sz="2000" dirty="0" smtClean="0"/>
              <a:t>Alcohol </a:t>
            </a:r>
            <a:r>
              <a:rPr lang="en-US" sz="2000" dirty="0"/>
              <a:t>excess</a:t>
            </a:r>
            <a:endParaRPr lang="en-GB" sz="2000" dirty="0"/>
          </a:p>
          <a:p>
            <a:pPr marL="342900" indent="-342900">
              <a:lnSpc>
                <a:spcPct val="120000"/>
              </a:lnSpc>
              <a:buClr>
                <a:schemeClr val="tx2"/>
              </a:buClr>
              <a:buFont typeface="Wingdings" charset="2"/>
              <a:buChar char="q"/>
              <a:defRPr/>
            </a:pPr>
            <a:r>
              <a:rPr lang="en-US" sz="2000" dirty="0"/>
              <a:t>Cognitive impairment</a:t>
            </a:r>
            <a:endParaRPr lang="en-GB" sz="2000" dirty="0"/>
          </a:p>
          <a:p>
            <a:pPr marL="342900" indent="-342900">
              <a:lnSpc>
                <a:spcPct val="120000"/>
              </a:lnSpc>
              <a:buClr>
                <a:schemeClr val="tx2"/>
              </a:buClr>
              <a:buFont typeface="Wingdings" charset="2"/>
              <a:buChar char="q"/>
              <a:defRPr/>
            </a:pPr>
            <a:r>
              <a:rPr lang="en-US" sz="2000" dirty="0"/>
              <a:t>Falls</a:t>
            </a:r>
            <a:endParaRPr lang="en-GB" sz="2000" dirty="0"/>
          </a:p>
          <a:p>
            <a:pPr marL="342900" indent="-342900">
              <a:lnSpc>
                <a:spcPct val="120000"/>
              </a:lnSpc>
              <a:buClr>
                <a:schemeClr val="tx2"/>
              </a:buClr>
              <a:buFont typeface="Wingdings" charset="2"/>
              <a:buChar char="q"/>
              <a:defRPr/>
            </a:pPr>
            <a:r>
              <a:rPr lang="en-US" sz="2000" dirty="0"/>
              <a:t>Functional impairment</a:t>
            </a:r>
            <a:endParaRPr lang="en-GB" sz="2000" dirty="0"/>
          </a:p>
          <a:p>
            <a:pPr marL="342900" indent="-342900">
              <a:lnSpc>
                <a:spcPct val="120000"/>
              </a:lnSpc>
              <a:buClr>
                <a:schemeClr val="tx2"/>
              </a:buClr>
              <a:buFont typeface="Wingdings" charset="2"/>
              <a:buChar char="q"/>
              <a:defRPr/>
            </a:pPr>
            <a:r>
              <a:rPr lang="en-US" sz="2000" dirty="0"/>
              <a:t>Hearing problems</a:t>
            </a:r>
            <a:endParaRPr lang="en-GB" sz="2000" dirty="0"/>
          </a:p>
          <a:p>
            <a:pPr marL="342900" indent="-342900">
              <a:lnSpc>
                <a:spcPct val="120000"/>
              </a:lnSpc>
              <a:buClr>
                <a:schemeClr val="tx2"/>
              </a:buClr>
              <a:buFont typeface="Wingdings" charset="2"/>
              <a:buChar char="q"/>
              <a:defRPr/>
            </a:pPr>
            <a:r>
              <a:rPr lang="en-US" sz="2000" dirty="0"/>
              <a:t>Mood problems</a:t>
            </a:r>
            <a:endParaRPr lang="en-GB" sz="2000" dirty="0"/>
          </a:p>
          <a:p>
            <a:pPr marL="342900" indent="-342900">
              <a:lnSpc>
                <a:spcPct val="120000"/>
              </a:lnSpc>
              <a:buClr>
                <a:schemeClr val="tx2"/>
              </a:buClr>
              <a:buFont typeface="Wingdings" charset="2"/>
              <a:buChar char="q"/>
              <a:defRPr/>
            </a:pPr>
            <a:r>
              <a:rPr lang="en-US" sz="2000" dirty="0"/>
              <a:t>Nutritional compromise</a:t>
            </a:r>
            <a:endParaRPr lang="en-GB" sz="2000" dirty="0"/>
          </a:p>
          <a:p>
            <a:pPr marL="342900" indent="-342900">
              <a:lnSpc>
                <a:spcPct val="120000"/>
              </a:lnSpc>
              <a:buClr>
                <a:schemeClr val="tx2"/>
              </a:buClr>
              <a:buFont typeface="Wingdings" charset="2"/>
              <a:buChar char="q"/>
              <a:defRPr/>
            </a:pPr>
            <a:r>
              <a:rPr lang="en-US" sz="2000" dirty="0"/>
              <a:t>Physical inactivity</a:t>
            </a:r>
            <a:endParaRPr lang="en-GB" sz="2000" dirty="0"/>
          </a:p>
          <a:p>
            <a:pPr marL="342900" indent="-342900">
              <a:lnSpc>
                <a:spcPct val="120000"/>
              </a:lnSpc>
              <a:buClr>
                <a:schemeClr val="tx2"/>
              </a:buClr>
              <a:buFont typeface="Wingdings" charset="2"/>
              <a:buChar char="q"/>
              <a:defRPr/>
            </a:pPr>
            <a:r>
              <a:rPr lang="en-US" sz="2000" dirty="0" err="1"/>
              <a:t>Polypharmacy</a:t>
            </a:r>
            <a:endParaRPr lang="en-GB" sz="2000" dirty="0"/>
          </a:p>
          <a:p>
            <a:pPr marL="342900" indent="-342900">
              <a:lnSpc>
                <a:spcPct val="120000"/>
              </a:lnSpc>
              <a:buClr>
                <a:schemeClr val="tx2"/>
              </a:buClr>
              <a:buFont typeface="Wingdings" charset="2"/>
              <a:buChar char="q"/>
              <a:defRPr/>
            </a:pPr>
            <a:r>
              <a:rPr lang="en-US" sz="2000" dirty="0"/>
              <a:t>Smoking</a:t>
            </a:r>
            <a:endParaRPr lang="en-GB" sz="2000" dirty="0"/>
          </a:p>
          <a:p>
            <a:pPr marL="342900" indent="-342900">
              <a:lnSpc>
                <a:spcPct val="120000"/>
              </a:lnSpc>
              <a:buClr>
                <a:schemeClr val="tx2"/>
              </a:buClr>
              <a:buFont typeface="Wingdings" charset="2"/>
              <a:buChar char="q"/>
              <a:defRPr/>
            </a:pPr>
            <a:r>
              <a:rPr lang="en-US" sz="2000" dirty="0"/>
              <a:t>Social isolation and loneliness</a:t>
            </a:r>
            <a:endParaRPr lang="en-GB" sz="2000" dirty="0"/>
          </a:p>
          <a:p>
            <a:pPr marL="342900" indent="-342900">
              <a:lnSpc>
                <a:spcPct val="120000"/>
              </a:lnSpc>
              <a:buClr>
                <a:schemeClr val="tx2"/>
              </a:buClr>
              <a:buFont typeface="Wingdings" charset="2"/>
              <a:buChar char="q"/>
              <a:defRPr/>
            </a:pPr>
            <a:r>
              <a:rPr lang="en-US" sz="2000" dirty="0"/>
              <a:t>Vision problems</a:t>
            </a:r>
            <a:endParaRPr lang="en-GB" sz="2000" dirty="0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979712" y="6453188"/>
            <a:ext cx="5724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 i="1" dirty="0"/>
              <a:t>Stuck et al. </a:t>
            </a:r>
            <a:r>
              <a:rPr lang="en-US" sz="1400" b="1" i="1" dirty="0" err="1"/>
              <a:t>Soc</a:t>
            </a:r>
            <a:r>
              <a:rPr lang="en-US" sz="1400" b="1" i="1" dirty="0"/>
              <a:t> </a:t>
            </a:r>
            <a:r>
              <a:rPr lang="en-US" sz="1400" b="1" i="1" dirty="0" err="1"/>
              <a:t>Sci</a:t>
            </a:r>
            <a:r>
              <a:rPr lang="en-US" sz="1400" b="1" i="1" dirty="0"/>
              <a:t> Med. 1999(Systematic review of 78 studies)</a:t>
            </a:r>
            <a:endParaRPr lang="en-GB" sz="1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292030" y="2204864"/>
            <a:ext cx="3600450" cy="25442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2000" b="1" dirty="0"/>
              <a:t>T</a:t>
            </a:r>
            <a:r>
              <a:rPr lang="en-GB" sz="2000" b="1" dirty="0" smtClean="0"/>
              <a:t>argeted interventions for those at most risk :</a:t>
            </a:r>
            <a:endParaRPr lang="en-GB" sz="2000" b="1" dirty="0"/>
          </a:p>
          <a:p>
            <a:pPr marL="342900" indent="-342900">
              <a:lnSpc>
                <a:spcPct val="120000"/>
              </a:lnSpc>
              <a:buFont typeface="Wingdings" charset="2"/>
              <a:buChar char="q"/>
              <a:defRPr/>
            </a:pPr>
            <a:r>
              <a:rPr lang="en-GB" sz="2000" dirty="0" smtClean="0"/>
              <a:t>Good foot care</a:t>
            </a:r>
            <a:endParaRPr lang="en-GB" sz="2000" dirty="0"/>
          </a:p>
          <a:p>
            <a:pPr marL="342900" indent="-342900">
              <a:lnSpc>
                <a:spcPct val="120000"/>
              </a:lnSpc>
              <a:buFont typeface="Wingdings" charset="2"/>
              <a:buChar char="q"/>
              <a:defRPr/>
            </a:pPr>
            <a:r>
              <a:rPr lang="en-GB" sz="2000" dirty="0"/>
              <a:t>H</a:t>
            </a:r>
            <a:r>
              <a:rPr lang="en-GB" sz="2000" dirty="0" smtClean="0"/>
              <a:t>ome safety checks</a:t>
            </a:r>
            <a:endParaRPr lang="en-GB" sz="2000" dirty="0"/>
          </a:p>
          <a:p>
            <a:pPr marL="342900" indent="-342900">
              <a:lnSpc>
                <a:spcPct val="120000"/>
              </a:lnSpc>
              <a:buFont typeface="Wingdings" charset="2"/>
              <a:buChar char="q"/>
              <a:defRPr/>
            </a:pPr>
            <a:r>
              <a:rPr lang="en-GB" sz="2000" dirty="0"/>
              <a:t>Vaccinations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q"/>
              <a:defRPr/>
            </a:pPr>
            <a:r>
              <a:rPr lang="en-GB" sz="2000" dirty="0" smtClean="0"/>
              <a:t>Keeping </a:t>
            </a:r>
            <a:r>
              <a:rPr lang="en-GB" sz="2000" dirty="0"/>
              <a:t>warm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q"/>
              <a:defRPr/>
            </a:pPr>
            <a:r>
              <a:rPr lang="en-GB" sz="2000" dirty="0" smtClean="0"/>
              <a:t>Readiness </a:t>
            </a:r>
            <a:r>
              <a:rPr lang="en-GB" sz="2000" dirty="0"/>
              <a:t>for winter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483768" y="116632"/>
            <a:ext cx="2016224" cy="360040"/>
          </a:xfrm>
          <a:prstGeom prst="roundRect">
            <a:avLst/>
          </a:prstGeom>
          <a:noFill/>
          <a:ln w="19050">
            <a:solidFill>
              <a:srgbClr val="AA176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D6DC8F7E-09D0-4F64-A821-16EFB66EA4A9}" type="slidenum">
              <a:rPr lang="en-GB" sz="1200" smtClean="0">
                <a:solidFill>
                  <a:schemeClr val="tx2"/>
                </a:solidFill>
              </a:rPr>
              <a:pPr algn="r"/>
              <a:t>23</a:t>
            </a:fld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43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latin typeface="Arial" charset="0"/>
                <a:cs typeface="Arial" charset="0"/>
              </a:rPr>
              <a:t>Potential Frailty Interventions</a:t>
            </a:r>
          </a:p>
        </p:txBody>
      </p:sp>
      <p:pic>
        <p:nvPicPr>
          <p:cNvPr id="5734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400" y="1439863"/>
            <a:ext cx="78359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Box 5"/>
          <p:cNvSpPr txBox="1">
            <a:spLocks noChangeArrowheads="1"/>
          </p:cNvSpPr>
          <p:nvPr/>
        </p:nvSpPr>
        <p:spPr bwMode="auto">
          <a:xfrm>
            <a:off x="3225800" y="6413500"/>
            <a:ext cx="47625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aseline="30000"/>
              <a:t>CLEVELAND CLINIC JOURNAL OF MEDICINE VOLUME 72 • NUMBER 12: 2005</a:t>
            </a:r>
            <a:endParaRPr lang="en-US" sz="1400"/>
          </a:p>
        </p:txBody>
      </p:sp>
      <p:sp>
        <p:nvSpPr>
          <p:cNvPr id="5" name="Rounded Rectangle 4"/>
          <p:cNvSpPr/>
          <p:nvPr/>
        </p:nvSpPr>
        <p:spPr>
          <a:xfrm>
            <a:off x="2555776" y="116632"/>
            <a:ext cx="1944216" cy="360040"/>
          </a:xfrm>
          <a:prstGeom prst="roundRect">
            <a:avLst/>
          </a:prstGeom>
          <a:noFill/>
          <a:ln w="19050">
            <a:solidFill>
              <a:srgbClr val="AA176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53336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D6DC8F7E-09D0-4F64-A821-16EFB66EA4A9}" type="slidenum">
              <a:rPr lang="en-GB" sz="1200" smtClean="0">
                <a:solidFill>
                  <a:schemeClr val="tx2"/>
                </a:solidFill>
              </a:rPr>
              <a:pPr algn="r"/>
              <a:t>24</a:t>
            </a:fld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2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>
                <a:latin typeface="Arial" charset="0"/>
                <a:ea typeface="MS PGothic" charset="0"/>
                <a:cs typeface="Arial" charset="0"/>
              </a:rPr>
              <a:t>Interventions</a:t>
            </a:r>
            <a:endParaRPr lang="en-US" sz="3200" b="1" dirty="0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80294"/>
            <a:ext cx="8568952" cy="426898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charset="2"/>
              <a:buChar char="q"/>
              <a:defRPr/>
            </a:pPr>
            <a:r>
              <a:rPr lang="en-US" sz="1800" dirty="0" smtClean="0">
                <a:ea typeface="ＭＳ Ｐゴシック" charset="0"/>
                <a:cs typeface="ＭＳ Ｐゴシック" charset="0"/>
              </a:rPr>
              <a:t>Systematic review 2011: 98 articles; 11 met criteria*</a:t>
            </a:r>
            <a:endParaRPr lang="en-US" sz="18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2"/>
              <a:buChar char="q"/>
              <a:defRPr/>
            </a:pPr>
            <a:r>
              <a:rPr lang="en-US" sz="1800" dirty="0" smtClean="0">
                <a:ea typeface="ＭＳ Ｐゴシック" charset="0"/>
                <a:cs typeface="ＭＳ Ｐゴシック" charset="0"/>
              </a:rPr>
              <a:t> 8 high quality studies focused on improvement</a:t>
            </a:r>
            <a:endParaRPr lang="en-US" sz="18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2"/>
              <a:buChar char="q"/>
              <a:defRPr/>
            </a:pPr>
            <a:r>
              <a:rPr lang="en-US" sz="1800" b="1" dirty="0" smtClean="0">
                <a:ea typeface="ＭＳ Ｐゴシック" charset="0"/>
                <a:cs typeface="ＭＳ Ｐゴシック" charset="0"/>
              </a:rPr>
              <a:t>6 exercise based interventions</a:t>
            </a:r>
            <a:endParaRPr lang="en-US" sz="18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2"/>
              <a:buChar char="q"/>
              <a:defRPr/>
            </a:pPr>
            <a:r>
              <a:rPr lang="en-US" sz="1800" b="1" dirty="0" smtClean="0">
                <a:ea typeface="ＭＳ Ｐゴシック" charset="0"/>
                <a:cs typeface="ＭＳ Ｐゴシック" charset="0"/>
              </a:rPr>
              <a:t>5 showed improvement in 2 or more frailty indicators</a:t>
            </a:r>
            <a:endParaRPr lang="en-US" sz="18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2"/>
              <a:buChar char="q"/>
              <a:defRPr/>
            </a:pPr>
            <a:r>
              <a:rPr lang="en-US" sz="1800" dirty="0" smtClean="0">
                <a:ea typeface="ＭＳ Ｐゴシック" charset="0"/>
                <a:cs typeface="ＭＳ Ｐゴシック" charset="0"/>
              </a:rPr>
              <a:t>Cochrane are in process of undertaking a systematic review</a:t>
            </a:r>
          </a:p>
          <a:p>
            <a:pPr eaLnBrk="1" hangingPunct="1">
              <a:buFont typeface="Wingdings" charset="2"/>
              <a:buChar char="q"/>
              <a:defRPr/>
            </a:pPr>
            <a:endParaRPr lang="en-US" sz="18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2"/>
              <a:buChar char="q"/>
              <a:defRPr/>
            </a:pPr>
            <a:r>
              <a:rPr lang="en-US" sz="1800" dirty="0" smtClean="0">
                <a:ea typeface="ＭＳ Ｐゴシック" charset="0"/>
                <a:cs typeface="ＭＳ Ｐゴシック" charset="0"/>
              </a:rPr>
              <a:t>Systematic review of RCTs 2008: 89 trials, 97984 people**</a:t>
            </a:r>
          </a:p>
          <a:p>
            <a:pPr eaLnBrk="1" hangingPunct="1">
              <a:buFont typeface="Wingdings" charset="2"/>
              <a:buChar char="q"/>
              <a:defRPr/>
            </a:pPr>
            <a:r>
              <a:rPr lang="en-US" sz="1800" b="1" dirty="0">
                <a:ea typeface="ＭＳ Ｐゴシック" charset="0"/>
                <a:cs typeface="ＭＳ Ｐゴシック" charset="0"/>
              </a:rPr>
              <a:t>C</a:t>
            </a:r>
            <a:r>
              <a:rPr lang="en-US" sz="1800" b="1" dirty="0" smtClean="0">
                <a:ea typeface="ＭＳ Ｐゴシック" charset="0"/>
                <a:cs typeface="ＭＳ Ｐゴシック" charset="0"/>
              </a:rPr>
              <a:t>ommunity-based multifactorial intervention </a:t>
            </a:r>
            <a:r>
              <a:rPr lang="en-US" sz="1800" dirty="0" smtClean="0">
                <a:ea typeface="ＭＳ Ｐゴシック" charset="0"/>
                <a:cs typeface="ＭＳ Ｐゴシック" charset="0"/>
              </a:rPr>
              <a:t>in older people (mean age 65)</a:t>
            </a:r>
          </a:p>
          <a:p>
            <a:pPr eaLnBrk="1" hangingPunct="1">
              <a:buFont typeface="Wingdings" charset="2"/>
              <a:buChar char="q"/>
              <a:defRPr/>
            </a:pPr>
            <a:r>
              <a:rPr lang="en-US" sz="1800" dirty="0" smtClean="0">
                <a:ea typeface="ＭＳ Ｐゴシック" charset="0"/>
                <a:cs typeface="ＭＳ Ｐゴシック" charset="0"/>
              </a:rPr>
              <a:t>Interventions reduced risk of: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sz="1800" dirty="0" smtClean="0">
                <a:ea typeface="ＭＳ Ｐゴシック" charset="0"/>
                <a:cs typeface="ＭＳ Ｐゴシック" charset="0"/>
              </a:rPr>
              <a:t>Not living at home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sz="1800" dirty="0" smtClean="0">
                <a:ea typeface="ＭＳ Ｐゴシック" charset="0"/>
                <a:cs typeface="ＭＳ Ｐゴシック" charset="0"/>
              </a:rPr>
              <a:t>Nursing home admission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sz="1800" dirty="0" smtClean="0">
                <a:ea typeface="ＭＳ Ｐゴシック" charset="0"/>
                <a:cs typeface="ＭＳ Ｐゴシック" charset="0"/>
              </a:rPr>
              <a:t>Hospital admissions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sz="1800" dirty="0" smtClean="0">
                <a:ea typeface="ＭＳ Ｐゴシック" charset="0"/>
                <a:cs typeface="ＭＳ Ｐゴシック" charset="0"/>
              </a:rPr>
              <a:t>Falls</a:t>
            </a:r>
          </a:p>
          <a:p>
            <a:pPr>
              <a:buFont typeface="Wingdings" charset="2"/>
              <a:buChar char="q"/>
              <a:defRPr/>
            </a:pPr>
            <a:r>
              <a:rPr lang="en-US" sz="1800" b="1" dirty="0" smtClean="0">
                <a:ea typeface="ＭＳ Ｐゴシック" charset="0"/>
                <a:cs typeface="ＭＳ Ｐゴシック" charset="0"/>
              </a:rPr>
              <a:t>Physical function improved with intervention</a:t>
            </a:r>
          </a:p>
          <a:p>
            <a:pPr marL="0" indent="0" eaLnBrk="1" hangingPunct="1">
              <a:buNone/>
              <a:defRPr/>
            </a:pPr>
            <a:endParaRPr lang="en-US" sz="1800" dirty="0" smtClean="0"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1979712" y="6073353"/>
            <a:ext cx="546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b="1" baseline="30000" dirty="0">
                <a:latin typeface="Arial" charset="0"/>
              </a:rPr>
              <a:t>*Journal of Clinical Gerontology and Geriatrics</a:t>
            </a:r>
            <a:r>
              <a:rPr lang="en-US" sz="1400" b="1" dirty="0">
                <a:latin typeface="Arial" charset="0"/>
              </a:rPr>
              <a:t> </a:t>
            </a:r>
            <a:r>
              <a:rPr lang="fr-FR" sz="1400" baseline="30000" dirty="0">
                <a:latin typeface="Arial" charset="0"/>
              </a:rPr>
              <a:t>Volume 3, Issue 2 , Pages 47-52, </a:t>
            </a:r>
            <a:r>
              <a:rPr lang="fr-FR" sz="1400" baseline="30000" dirty="0" err="1">
                <a:latin typeface="Arial" charset="0"/>
              </a:rPr>
              <a:t>June</a:t>
            </a:r>
            <a:r>
              <a:rPr lang="fr-FR" sz="1400" baseline="30000" dirty="0">
                <a:latin typeface="Arial" charset="0"/>
              </a:rPr>
              <a:t> 2012</a:t>
            </a:r>
            <a:endParaRPr lang="en-US" sz="1400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D6DC8F7E-09D0-4F64-A821-16EFB66EA4A9}" type="slidenum">
              <a:rPr lang="en-GB" sz="1200" smtClean="0">
                <a:solidFill>
                  <a:schemeClr val="tx2"/>
                </a:solidFill>
              </a:rPr>
              <a:pPr algn="r"/>
              <a:t>25</a:t>
            </a:fld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979712" y="6361385"/>
            <a:ext cx="5461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b="1" baseline="30000" dirty="0" smtClean="0">
                <a:latin typeface="Arial" charset="0"/>
              </a:rPr>
              <a:t>**</a:t>
            </a:r>
            <a:r>
              <a:rPr lang="en-US" sz="1000" dirty="0" smtClean="0">
                <a:latin typeface="Arial" charset="0"/>
              </a:rPr>
              <a:t>Lancet 2008 (371): 725-735</a:t>
            </a:r>
            <a:endParaRPr lang="en-US" sz="1000" dirty="0"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55776" y="116632"/>
            <a:ext cx="1944216" cy="360040"/>
          </a:xfrm>
          <a:prstGeom prst="roundRect">
            <a:avLst/>
          </a:prstGeom>
          <a:noFill/>
          <a:ln w="19050">
            <a:solidFill>
              <a:srgbClr val="AA176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2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80295"/>
            <a:ext cx="7841707" cy="2396777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buFont typeface="Wingdings" charset="2"/>
              <a:buChar char="q"/>
            </a:pPr>
            <a:r>
              <a:rPr lang="en-GB" sz="1800" dirty="0" smtClean="0"/>
              <a:t>Common (25-50% of people over 80 years)</a:t>
            </a:r>
          </a:p>
          <a:p>
            <a:pPr>
              <a:lnSpc>
                <a:spcPct val="70000"/>
              </a:lnSpc>
              <a:buFont typeface="Wingdings" charset="2"/>
              <a:buChar char="q"/>
            </a:pPr>
            <a:endParaRPr lang="en-GB" sz="1800" dirty="0" smtClean="0"/>
          </a:p>
          <a:p>
            <a:pPr>
              <a:lnSpc>
                <a:spcPct val="70000"/>
              </a:lnSpc>
              <a:buFont typeface="Wingdings" charset="2"/>
              <a:buChar char="q"/>
            </a:pPr>
            <a:r>
              <a:rPr lang="en-GB" sz="1800" dirty="0" smtClean="0"/>
              <a:t>Progressive (over 5 to 15 years)</a:t>
            </a:r>
          </a:p>
          <a:p>
            <a:pPr>
              <a:lnSpc>
                <a:spcPct val="70000"/>
              </a:lnSpc>
              <a:buFont typeface="Wingdings" charset="2"/>
              <a:buChar char="q"/>
            </a:pPr>
            <a:endParaRPr lang="en-GB" sz="1800" dirty="0" smtClean="0"/>
          </a:p>
          <a:p>
            <a:pPr>
              <a:lnSpc>
                <a:spcPct val="70000"/>
              </a:lnSpc>
              <a:buFont typeface="Wingdings" charset="2"/>
              <a:buChar char="q"/>
            </a:pPr>
            <a:r>
              <a:rPr lang="en-GB" sz="1800" dirty="0" smtClean="0"/>
              <a:t>Episodic deteriorations (delirium, falls, immobility)</a:t>
            </a:r>
          </a:p>
          <a:p>
            <a:pPr>
              <a:lnSpc>
                <a:spcPct val="70000"/>
              </a:lnSpc>
              <a:buFont typeface="Wingdings" charset="2"/>
              <a:buChar char="q"/>
            </a:pPr>
            <a:endParaRPr lang="en-GB" sz="1800" dirty="0" smtClean="0"/>
          </a:p>
          <a:p>
            <a:pPr>
              <a:lnSpc>
                <a:spcPct val="70000"/>
              </a:lnSpc>
              <a:buFont typeface="Wingdings" charset="2"/>
              <a:buChar char="q"/>
            </a:pPr>
            <a:r>
              <a:rPr lang="en-GB" sz="1800" dirty="0" smtClean="0"/>
              <a:t>Preventable components</a:t>
            </a:r>
          </a:p>
          <a:p>
            <a:pPr>
              <a:lnSpc>
                <a:spcPct val="70000"/>
              </a:lnSpc>
              <a:buFont typeface="Wingdings" charset="2"/>
              <a:buChar char="q"/>
            </a:pPr>
            <a:endParaRPr lang="en-GB" sz="1800" dirty="0" smtClean="0"/>
          </a:p>
          <a:p>
            <a:pPr>
              <a:lnSpc>
                <a:spcPct val="70000"/>
              </a:lnSpc>
              <a:buFont typeface="Wingdings" charset="2"/>
              <a:buChar char="q"/>
            </a:pPr>
            <a:r>
              <a:rPr lang="en-GB" sz="1800" dirty="0" smtClean="0"/>
              <a:t>Impact on quality of life</a:t>
            </a:r>
          </a:p>
          <a:p>
            <a:pPr>
              <a:lnSpc>
                <a:spcPct val="70000"/>
              </a:lnSpc>
              <a:buFont typeface="Wingdings" charset="2"/>
              <a:buChar char="q"/>
            </a:pPr>
            <a:endParaRPr lang="en-GB" sz="1800" dirty="0" smtClean="0"/>
          </a:p>
          <a:p>
            <a:pPr>
              <a:lnSpc>
                <a:spcPct val="70000"/>
              </a:lnSpc>
              <a:buFont typeface="Wingdings" charset="2"/>
              <a:buChar char="q"/>
            </a:pPr>
            <a:r>
              <a:rPr lang="en-GB" sz="1800" dirty="0" smtClean="0"/>
              <a:t>Expensive</a:t>
            </a:r>
            <a:endParaRPr lang="en-GB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548680"/>
            <a:ext cx="7560840" cy="667725"/>
          </a:xfrm>
        </p:spPr>
        <p:txBody>
          <a:bodyPr>
            <a:normAutofit/>
          </a:bodyPr>
          <a:lstStyle/>
          <a:p>
            <a:r>
              <a:rPr lang="en-GB" dirty="0" smtClean="0"/>
              <a:t>Frailty as a Long Term </a:t>
            </a:r>
            <a:r>
              <a:rPr lang="en-GB" dirty="0"/>
              <a:t>C</a:t>
            </a:r>
            <a:r>
              <a:rPr lang="en-GB" dirty="0" smtClean="0"/>
              <a:t>ondition</a:t>
            </a:r>
            <a:r>
              <a:rPr lang="en-GB" dirty="0"/>
              <a:t>	</a:t>
            </a: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827584" y="4628455"/>
            <a:ext cx="328271" cy="3847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rgbClr val="66B132"/>
                </a:solidFill>
                <a:ea typeface="Gill Sans" charset="0"/>
                <a:cs typeface="Gill Sans" charset="0"/>
              </a:rPr>
              <a:t>Fit</a:t>
            </a:r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2339752" y="4628455"/>
            <a:ext cx="587820" cy="3847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500" dirty="0" smtClean="0">
                <a:solidFill>
                  <a:srgbClr val="B7B100"/>
                </a:solidFill>
                <a:ea typeface="Gill Sans" charset="0"/>
                <a:cs typeface="Gill Sans" charset="0"/>
              </a:rPr>
              <a:t>Mild</a:t>
            </a:r>
            <a:endParaRPr lang="en-US" sz="2500" dirty="0">
              <a:solidFill>
                <a:srgbClr val="B7B100"/>
              </a:solidFill>
              <a:ea typeface="Gill Sans" charset="0"/>
              <a:cs typeface="Gill Sans" charset="0"/>
            </a:endParaRPr>
          </a:p>
        </p:txBody>
      </p:sp>
      <p:sp>
        <p:nvSpPr>
          <p:cNvPr id="9" name="Rectangle 6"/>
          <p:cNvSpPr>
            <a:spLocks/>
          </p:cNvSpPr>
          <p:nvPr/>
        </p:nvSpPr>
        <p:spPr bwMode="auto">
          <a:xfrm>
            <a:off x="3865660" y="4653136"/>
            <a:ext cx="1354412" cy="3847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500" dirty="0" smtClean="0">
                <a:solidFill>
                  <a:srgbClr val="CE3B00"/>
                </a:solidFill>
                <a:ea typeface="Gill Sans" charset="0"/>
                <a:cs typeface="Gill Sans" charset="0"/>
              </a:rPr>
              <a:t>Moderate</a:t>
            </a:r>
            <a:endParaRPr lang="en-US" sz="2500" dirty="0">
              <a:solidFill>
                <a:srgbClr val="CE3B00"/>
              </a:solidFill>
              <a:ea typeface="Gill Sans" charset="0"/>
              <a:cs typeface="Gill Sans" charset="0"/>
            </a:endParaRPr>
          </a:p>
        </p:txBody>
      </p:sp>
      <p:sp>
        <p:nvSpPr>
          <p:cNvPr id="10" name="Rectangle 7"/>
          <p:cNvSpPr>
            <a:spLocks/>
          </p:cNvSpPr>
          <p:nvPr/>
        </p:nvSpPr>
        <p:spPr bwMode="auto">
          <a:xfrm>
            <a:off x="6220487" y="4653136"/>
            <a:ext cx="1015809" cy="3847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500" dirty="0" smtClean="0">
                <a:solidFill>
                  <a:srgbClr val="6E0500"/>
                </a:solidFill>
                <a:ea typeface="Gill Sans" charset="0"/>
                <a:cs typeface="Gill Sans" charset="0"/>
              </a:rPr>
              <a:t>Severe</a:t>
            </a:r>
            <a:endParaRPr lang="en-US" sz="2500" dirty="0">
              <a:solidFill>
                <a:srgbClr val="6E0500"/>
              </a:solidFill>
              <a:ea typeface="Gill Sans" charset="0"/>
              <a:cs typeface="Gill Sans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57201" y="749912"/>
            <a:ext cx="7356815" cy="66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GB" sz="3600" b="1" i="0" kern="1200" baseline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GB" dirty="0"/>
          </a:p>
        </p:txBody>
      </p:sp>
      <p:sp>
        <p:nvSpPr>
          <p:cNvPr id="12" name="Chevron 11"/>
          <p:cNvSpPr/>
          <p:nvPr/>
        </p:nvSpPr>
        <p:spPr>
          <a:xfrm>
            <a:off x="395536" y="5136868"/>
            <a:ext cx="7488832" cy="452372"/>
          </a:xfrm>
          <a:prstGeom prst="chevron">
            <a:avLst/>
          </a:prstGeom>
          <a:gradFill flip="none" rotWithShape="1">
            <a:gsLst>
              <a:gs pos="37000">
                <a:srgbClr val="CCFFCC"/>
              </a:gs>
              <a:gs pos="100000">
                <a:srgbClr val="660066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INCREASING FRAILTY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55776" y="116632"/>
            <a:ext cx="3240360" cy="360040"/>
          </a:xfrm>
          <a:prstGeom prst="roundRect">
            <a:avLst/>
          </a:prstGeom>
          <a:noFill/>
          <a:ln w="19050">
            <a:solidFill>
              <a:srgbClr val="AA176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D6DC8F7E-09D0-4F64-A821-16EFB66EA4A9}" type="slidenum">
              <a:rPr lang="en-GB" sz="1200" smtClean="0">
                <a:solidFill>
                  <a:schemeClr val="tx2"/>
                </a:solidFill>
              </a:rPr>
              <a:pPr algn="r"/>
              <a:t>26</a:t>
            </a:fld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35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1"/>
          <p:cNvSpPr txBox="1">
            <a:spLocks noChangeArrowheads="1"/>
          </p:cNvSpPr>
          <p:nvPr/>
        </p:nvSpPr>
        <p:spPr bwMode="auto">
          <a:xfrm>
            <a:off x="683195" y="476672"/>
            <a:ext cx="74892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rgbClr val="0072C6"/>
                </a:solidFill>
              </a:rPr>
              <a:t>Frailty as a Long Term Condition</a:t>
            </a:r>
            <a:endParaRPr lang="en-US" sz="3600" b="1" dirty="0">
              <a:solidFill>
                <a:srgbClr val="0072C6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1331640" y="3212976"/>
            <a:ext cx="6264696" cy="2016224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 b="1" dirty="0">
              <a:solidFill>
                <a:srgbClr val="660066"/>
              </a:solidFill>
            </a:endParaRPr>
          </a:p>
        </p:txBody>
      </p:sp>
      <p:sp>
        <p:nvSpPr>
          <p:cNvPr id="17" name="Right Triangle 16"/>
          <p:cNvSpPr/>
          <p:nvPr/>
        </p:nvSpPr>
        <p:spPr>
          <a:xfrm rot="10800000">
            <a:off x="1331641" y="2996951"/>
            <a:ext cx="6264696" cy="2016224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endParaRPr lang="en-US" sz="2400" b="1" dirty="0">
              <a:solidFill>
                <a:srgbClr val="66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7824" y="3111351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660066"/>
                </a:solidFill>
              </a:rPr>
              <a:t>CARE &amp; SUPPORT PLANNING</a:t>
            </a:r>
            <a:endParaRPr lang="en-US" sz="2400" b="1" dirty="0">
              <a:solidFill>
                <a:srgbClr val="6600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9632" y="450912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660066"/>
                </a:solidFill>
              </a:rPr>
              <a:t>RESILIENCE</a:t>
            </a:r>
            <a:endParaRPr lang="en-US" sz="2400" b="1" dirty="0">
              <a:solidFill>
                <a:srgbClr val="66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0800000">
            <a:off x="7690410" y="3068960"/>
            <a:ext cx="553998" cy="21602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b="1" dirty="0" smtClean="0"/>
              <a:t>END OF LIFE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33626" y="3068960"/>
            <a:ext cx="553998" cy="21602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b="1" dirty="0" smtClean="0"/>
              <a:t>PREVENTION</a:t>
            </a:r>
            <a:endParaRPr lang="en-US" sz="2400" b="1" dirty="0"/>
          </a:p>
        </p:txBody>
      </p:sp>
      <p:sp>
        <p:nvSpPr>
          <p:cNvPr id="13" name="Chevron 12"/>
          <p:cNvSpPr/>
          <p:nvPr/>
        </p:nvSpPr>
        <p:spPr>
          <a:xfrm>
            <a:off x="1331640" y="5517232"/>
            <a:ext cx="6192688" cy="452372"/>
          </a:xfrm>
          <a:prstGeom prst="chevron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INCREASING FRAILTY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7584" y="1268760"/>
            <a:ext cx="72728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charset="2"/>
              <a:buChar char="q"/>
            </a:pPr>
            <a:r>
              <a:rPr lang="en-GB" sz="2000" dirty="0" smtClean="0"/>
              <a:t>A long term condition can be </a:t>
            </a:r>
            <a:r>
              <a:rPr lang="en-GB" sz="2000" b="1" dirty="0" smtClean="0"/>
              <a:t>diagnosed</a:t>
            </a:r>
            <a:r>
              <a:rPr lang="en-GB" sz="2000" dirty="0" smtClean="0"/>
              <a:t>, is </a:t>
            </a:r>
            <a:r>
              <a:rPr lang="en-GB" sz="2000" b="1" dirty="0" smtClean="0"/>
              <a:t>not curable </a:t>
            </a:r>
            <a:r>
              <a:rPr lang="en-GB" sz="2000" dirty="0" smtClean="0"/>
              <a:t>but </a:t>
            </a:r>
            <a:r>
              <a:rPr lang="en-GB" sz="2000" b="1" dirty="0" smtClean="0"/>
              <a:t>can be managed </a:t>
            </a:r>
            <a:r>
              <a:rPr lang="en-GB" sz="2000" dirty="0" smtClean="0"/>
              <a:t>and </a:t>
            </a:r>
            <a:r>
              <a:rPr lang="en-GB" sz="2000" b="1" dirty="0" smtClean="0"/>
              <a:t>persists</a:t>
            </a:r>
          </a:p>
          <a:p>
            <a:pPr marL="342900" indent="-342900">
              <a:buClr>
                <a:schemeClr val="tx2"/>
              </a:buClr>
              <a:buFont typeface="Wingdings" charset="2"/>
              <a:buChar char="q"/>
            </a:pPr>
            <a:endParaRPr lang="en-GB" sz="2000" b="1" dirty="0"/>
          </a:p>
          <a:p>
            <a:pPr marL="342900" indent="-342900">
              <a:buClr>
                <a:schemeClr val="tx2"/>
              </a:buClr>
              <a:buFont typeface="Wingdings" charset="2"/>
              <a:buChar char="q"/>
            </a:pPr>
            <a:r>
              <a:rPr lang="en-GB" sz="2000" dirty="0" smtClean="0"/>
              <a:t>As resilience is lost, care and support planning assumes greater importance through to the end of life</a:t>
            </a:r>
            <a:endParaRPr lang="en-GB" sz="2000" dirty="0"/>
          </a:p>
        </p:txBody>
      </p:sp>
      <p:sp>
        <p:nvSpPr>
          <p:cNvPr id="11" name="Rounded Rectangle 10"/>
          <p:cNvSpPr/>
          <p:nvPr/>
        </p:nvSpPr>
        <p:spPr>
          <a:xfrm>
            <a:off x="2555776" y="116632"/>
            <a:ext cx="3240360" cy="360040"/>
          </a:xfrm>
          <a:prstGeom prst="roundRect">
            <a:avLst/>
          </a:prstGeom>
          <a:noFill/>
          <a:ln w="19050">
            <a:solidFill>
              <a:srgbClr val="AA176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D6DC8F7E-09D0-4F64-A821-16EFB66EA4A9}" type="slidenum">
              <a:rPr lang="en-GB" sz="1200" smtClean="0">
                <a:solidFill>
                  <a:schemeClr val="tx2"/>
                </a:solidFill>
              </a:rPr>
              <a:pPr algn="r"/>
              <a:t>27</a:t>
            </a:fld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2273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3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latin typeface="Arial" charset="0"/>
              </a:rPr>
              <a:t>Frailty as a Long </a:t>
            </a:r>
            <a:r>
              <a:rPr lang="en-US" dirty="0">
                <a:latin typeface="Arial" charset="0"/>
              </a:rPr>
              <a:t>T</a:t>
            </a:r>
            <a:r>
              <a:rPr lang="en-US" sz="3600" b="1" dirty="0" smtClean="0">
                <a:latin typeface="Arial" charset="0"/>
              </a:rPr>
              <a:t>erm </a:t>
            </a:r>
            <a:r>
              <a:rPr lang="en-US" dirty="0">
                <a:latin typeface="Arial" charset="0"/>
              </a:rPr>
              <a:t>C</a:t>
            </a:r>
            <a:r>
              <a:rPr lang="en-US" sz="3600" b="1" dirty="0" smtClean="0">
                <a:latin typeface="Arial" charset="0"/>
              </a:rPr>
              <a:t>ondition</a:t>
            </a:r>
            <a:endParaRPr lang="en-US" sz="3600" b="1" dirty="0">
              <a:latin typeface="Arial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330846" y="1772816"/>
            <a:ext cx="2305050" cy="1152525"/>
          </a:xfrm>
          <a:prstGeom prst="roundRect">
            <a:avLst/>
          </a:prstGeom>
          <a:solidFill>
            <a:srgbClr val="AA176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‘</a:t>
            </a:r>
            <a:r>
              <a:rPr lang="en-US" sz="1600" dirty="0"/>
              <a:t>The frail Elderly</a:t>
            </a:r>
            <a:r>
              <a:rPr lang="en-US" dirty="0"/>
              <a:t>’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932040" y="1772816"/>
            <a:ext cx="2305050" cy="1079500"/>
          </a:xfrm>
          <a:prstGeom prst="roundRect">
            <a:avLst/>
          </a:prstGeom>
          <a:solidFill>
            <a:srgbClr val="AA176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‘</a:t>
            </a:r>
            <a:r>
              <a:rPr lang="en-US" sz="1600" dirty="0"/>
              <a:t>An Older Person living with frailty’</a:t>
            </a:r>
          </a:p>
          <a:p>
            <a:pPr algn="ctr">
              <a:defRPr/>
            </a:pPr>
            <a:r>
              <a:rPr lang="en-US" sz="1400" dirty="0"/>
              <a:t>A long-term condition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59408" y="4869160"/>
            <a:ext cx="2376488" cy="1150937"/>
          </a:xfrm>
          <a:prstGeom prst="roundRect">
            <a:avLst/>
          </a:prstGeom>
          <a:solidFill>
            <a:srgbClr val="AA176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/>
          </a:p>
          <a:p>
            <a:pPr algn="ctr">
              <a:defRPr/>
            </a:pPr>
            <a:r>
              <a:rPr lang="en-US" sz="1600" dirty="0"/>
              <a:t>Hospital-based episodic care</a:t>
            </a:r>
          </a:p>
          <a:p>
            <a:pPr algn="ctr">
              <a:defRPr/>
            </a:pPr>
            <a:endParaRPr lang="en-US" sz="1200" dirty="0"/>
          </a:p>
          <a:p>
            <a:pPr algn="ctr">
              <a:defRPr/>
            </a:pPr>
            <a:r>
              <a:rPr lang="en-US" sz="1200" dirty="0"/>
              <a:t>Disruptive &amp; disjointed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330846" y="3284984"/>
            <a:ext cx="2305050" cy="1150937"/>
          </a:xfrm>
          <a:prstGeom prst="roundRect">
            <a:avLst/>
          </a:prstGeom>
          <a:solidFill>
            <a:srgbClr val="AA176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Late </a:t>
            </a:r>
          </a:p>
          <a:p>
            <a:pPr algn="ctr">
              <a:defRPr/>
            </a:pPr>
            <a:r>
              <a:rPr lang="en-US" sz="1600" dirty="0"/>
              <a:t>Crisis presentation</a:t>
            </a:r>
          </a:p>
          <a:p>
            <a:pPr algn="ctr">
              <a:defRPr/>
            </a:pPr>
            <a:endParaRPr lang="en-US" sz="1200" dirty="0"/>
          </a:p>
          <a:p>
            <a:pPr algn="ctr">
              <a:defRPr/>
            </a:pPr>
            <a:r>
              <a:rPr lang="en-US" sz="1200" dirty="0" smtClean="0"/>
              <a:t>Fall</a:t>
            </a:r>
            <a:r>
              <a:rPr lang="en-US" sz="1200" dirty="0"/>
              <a:t>, delirium, </a:t>
            </a:r>
            <a:r>
              <a:rPr lang="en-US" sz="1200" dirty="0" smtClean="0"/>
              <a:t>immobility</a:t>
            </a:r>
            <a:endParaRPr lang="en-US" sz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4932040" y="3284984"/>
            <a:ext cx="2305050" cy="1079500"/>
          </a:xfrm>
          <a:prstGeom prst="roundRect">
            <a:avLst/>
          </a:prstGeom>
          <a:solidFill>
            <a:srgbClr val="AA176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Timely identification</a:t>
            </a:r>
            <a:r>
              <a:rPr lang="en-US" sz="1200" dirty="0"/>
              <a:t> preventative, proactive care </a:t>
            </a:r>
          </a:p>
          <a:p>
            <a:pPr algn="ctr">
              <a:defRPr/>
            </a:pPr>
            <a:r>
              <a:rPr lang="en-US" sz="1200" dirty="0" smtClean="0"/>
              <a:t>supported </a:t>
            </a:r>
            <a:r>
              <a:rPr lang="en-US" sz="1200" dirty="0"/>
              <a:t>self management &amp; personalised care planning</a:t>
            </a:r>
            <a:endParaRPr lang="en-US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5004271" y="4797152"/>
            <a:ext cx="2232025" cy="1295400"/>
          </a:xfrm>
          <a:prstGeom prst="roundRect">
            <a:avLst/>
          </a:prstGeom>
          <a:solidFill>
            <a:srgbClr val="AA176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Community based person centred &amp; coordinated</a:t>
            </a:r>
          </a:p>
          <a:p>
            <a:pPr algn="ctr">
              <a:defRPr/>
            </a:pPr>
            <a:r>
              <a:rPr lang="en-US" sz="1200" dirty="0"/>
              <a:t>Health + Social </a:t>
            </a:r>
            <a:r>
              <a:rPr lang="en-US" sz="1200" dirty="0" smtClean="0"/>
              <a:t>+Voluntary</a:t>
            </a:r>
            <a:r>
              <a:rPr lang="en-US" sz="1200" dirty="0"/>
              <a:t>+ </a:t>
            </a:r>
            <a:r>
              <a:rPr lang="en-US" sz="1200" dirty="0" smtClean="0"/>
              <a:t>Mental </a:t>
            </a:r>
            <a:r>
              <a:rPr lang="en-US" sz="1200" dirty="0"/>
              <a:t>H</a:t>
            </a:r>
            <a:r>
              <a:rPr lang="en-US" sz="1200" dirty="0" smtClean="0"/>
              <a:t>ealth</a:t>
            </a:r>
            <a:endParaRPr lang="en-US" sz="1200" dirty="0"/>
          </a:p>
        </p:txBody>
      </p:sp>
      <p:sp>
        <p:nvSpPr>
          <p:cNvPr id="3" name="Down Arrow 2"/>
          <p:cNvSpPr/>
          <p:nvPr/>
        </p:nvSpPr>
        <p:spPr>
          <a:xfrm>
            <a:off x="2268539" y="2996952"/>
            <a:ext cx="287238" cy="28778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2340547" y="4509120"/>
            <a:ext cx="287237" cy="2893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5940152" y="2924944"/>
            <a:ext cx="288578" cy="28847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043608" y="1628800"/>
            <a:ext cx="2880320" cy="4752528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572001" y="1628800"/>
            <a:ext cx="2880319" cy="4752528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63713" y="1114897"/>
            <a:ext cx="1223962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AA1761"/>
                </a:solidFill>
              </a:rPr>
              <a:t>NOW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36096" y="1114897"/>
            <a:ext cx="1223962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AA1761"/>
                </a:solidFill>
              </a:rPr>
              <a:t>FUTURE</a:t>
            </a:r>
          </a:p>
        </p:txBody>
      </p:sp>
      <p:sp>
        <p:nvSpPr>
          <p:cNvPr id="6" name="Striped Right Arrow 5"/>
          <p:cNvSpPr/>
          <p:nvPr/>
        </p:nvSpPr>
        <p:spPr>
          <a:xfrm>
            <a:off x="3851920" y="3429000"/>
            <a:ext cx="1008112" cy="936798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5940152" y="4437112"/>
            <a:ext cx="288578" cy="28847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39552" y="116632"/>
            <a:ext cx="5256584" cy="360040"/>
          </a:xfrm>
          <a:prstGeom prst="roundRect">
            <a:avLst/>
          </a:prstGeom>
          <a:noFill/>
          <a:ln w="19050">
            <a:solidFill>
              <a:srgbClr val="AA176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D6DC8F7E-09D0-4F64-A821-16EFB66EA4A9}" type="slidenum">
              <a:rPr lang="en-GB" sz="1200" smtClean="0">
                <a:solidFill>
                  <a:schemeClr val="tx2"/>
                </a:solidFill>
              </a:rPr>
              <a:pPr algn="r"/>
              <a:t>28</a:t>
            </a:fld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07" y="620688"/>
            <a:ext cx="7356815" cy="667725"/>
          </a:xfrm>
        </p:spPr>
        <p:txBody>
          <a:bodyPr/>
          <a:lstStyle/>
          <a:p>
            <a:r>
              <a:rPr lang="en-GB" dirty="0" smtClean="0"/>
              <a:t>What we’ve done so far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484784"/>
            <a:ext cx="6984776" cy="496855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n-GB" sz="1800" dirty="0" smtClean="0"/>
              <a:t>Read codes for mild, moderate and severe frailty</a:t>
            </a:r>
          </a:p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n-GB" sz="1800" dirty="0" smtClean="0"/>
              <a:t>Healthy Aging and Caring Guides</a:t>
            </a:r>
          </a:p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n-GB" sz="1800" dirty="0" smtClean="0"/>
              <a:t>Handbooks for Care &amp; Support Planning</a:t>
            </a:r>
          </a:p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n-GB" sz="1800" dirty="0" smtClean="0"/>
              <a:t>Safe and well visits by Fire Service</a:t>
            </a:r>
          </a:p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n-GB" sz="1800" dirty="0" smtClean="0"/>
              <a:t>Commitments to Carers</a:t>
            </a:r>
          </a:p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n-GB" sz="1800" dirty="0" smtClean="0"/>
              <a:t>Frailty toolkit for primary care</a:t>
            </a:r>
          </a:p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n-GB" sz="1800" dirty="0" smtClean="0"/>
              <a:t>Frailty CQUIN</a:t>
            </a:r>
          </a:p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n-GB" sz="1800" dirty="0" smtClean="0"/>
              <a:t>Integrated pathway of care</a:t>
            </a:r>
          </a:p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n-GB" sz="1800" dirty="0" smtClean="0"/>
              <a:t>Commitments to end of life care</a:t>
            </a:r>
          </a:p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n-GB" sz="1800" dirty="0" smtClean="0"/>
              <a:t>Standard outcomes set for older people</a:t>
            </a:r>
          </a:p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n-GB" sz="1800" dirty="0" err="1" smtClean="0"/>
              <a:t>Rightcare</a:t>
            </a:r>
            <a:r>
              <a:rPr lang="en-GB" sz="1800" dirty="0" smtClean="0"/>
              <a:t> Frailty Scenario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1052736"/>
            <a:ext cx="1693635" cy="22703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573016"/>
            <a:ext cx="1764555" cy="249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39552" y="116632"/>
            <a:ext cx="5256584" cy="360040"/>
          </a:xfrm>
          <a:prstGeom prst="roundRect">
            <a:avLst/>
          </a:prstGeom>
          <a:noFill/>
          <a:ln w="19050">
            <a:solidFill>
              <a:srgbClr val="AA176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D6DC8F7E-09D0-4F64-A821-16EFB66EA4A9}" type="slidenum">
              <a:rPr lang="en-GB" sz="1200" smtClean="0">
                <a:solidFill>
                  <a:schemeClr val="tx2"/>
                </a:solidFill>
              </a:rPr>
              <a:pPr algn="r"/>
              <a:t>29</a:t>
            </a:fld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931223" cy="936104"/>
          </a:xfrm>
        </p:spPr>
        <p:txBody>
          <a:bodyPr>
            <a:noAutofit/>
          </a:bodyPr>
          <a:lstStyle/>
          <a:p>
            <a:r>
              <a:rPr lang="en-GB" dirty="0"/>
              <a:t>P</a:t>
            </a:r>
            <a:r>
              <a:rPr lang="en-GB" dirty="0" smtClean="0"/>
              <a:t>rojected UK age structure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8F7E-09D0-4F64-A821-16EFB66EA4A9}" type="slidenum">
              <a:rPr lang="en-GB" smtClean="0"/>
              <a:t>3</a:t>
            </a:fld>
            <a:endParaRPr lang="en-GB" dirty="0"/>
          </a:p>
        </p:txBody>
      </p:sp>
      <p:pic>
        <p:nvPicPr>
          <p:cNvPr id="3074" name="Picture 2" descr="http://www.ons.gov.uk/chartimage?uri=/peoplepopulationandcommunity/populationandmigration/populationprojections/compendium/nationalpopulationprojections/2014basedreferencevolumeseriespp2/chapter2results2014basednationalpopulationprojectionsreferencevolume/46ba67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02" y="1772816"/>
            <a:ext cx="483994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bramley\AppData\Local\Microsoft\Windows\Temporary Internet Files\Content.IE5\4C5GWLV5\88c88b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324044"/>
            <a:ext cx="4352186" cy="433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0152" y="6289575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ONS</a:t>
            </a:r>
            <a:r>
              <a:rPr lang="en-GB" sz="1400" dirty="0"/>
              <a:t>, 2015 (latest</a:t>
            </a:r>
            <a:r>
              <a:rPr lang="en-GB" sz="1400" dirty="0" smtClean="0"/>
              <a:t>)</a:t>
            </a:r>
            <a:endParaRPr lang="en-US" sz="1400" dirty="0"/>
          </a:p>
        </p:txBody>
      </p:sp>
      <p:sp>
        <p:nvSpPr>
          <p:cNvPr id="7" name="Rounded Rectangle 6"/>
          <p:cNvSpPr/>
          <p:nvPr/>
        </p:nvSpPr>
        <p:spPr>
          <a:xfrm>
            <a:off x="467544" y="116632"/>
            <a:ext cx="648072" cy="360040"/>
          </a:xfrm>
          <a:prstGeom prst="roundRect">
            <a:avLst/>
          </a:prstGeom>
          <a:noFill/>
          <a:ln w="19050">
            <a:solidFill>
              <a:srgbClr val="AA176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6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07" y="749918"/>
            <a:ext cx="7356815" cy="667725"/>
          </a:xfrm>
        </p:spPr>
        <p:txBody>
          <a:bodyPr/>
          <a:lstStyle/>
          <a:p>
            <a:r>
              <a:rPr lang="en-GB" dirty="0" smtClean="0"/>
              <a:t>What we’re doing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9" y="1600201"/>
            <a:ext cx="8208912" cy="449309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n-GB" sz="1800" dirty="0"/>
              <a:t>Age </a:t>
            </a:r>
            <a:r>
              <a:rPr lang="en-GB" sz="1800" dirty="0" smtClean="0"/>
              <a:t>well approach: prevention through LTC management</a:t>
            </a:r>
            <a:endParaRPr lang="en-GB" sz="1800" dirty="0"/>
          </a:p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n-GB" sz="1800" dirty="0" smtClean="0"/>
              <a:t>Promotion of electronic frailty index and additional information within summary care record</a:t>
            </a:r>
          </a:p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n-GB" sz="1800" dirty="0" smtClean="0"/>
              <a:t>Economic modelling of impact of frailty</a:t>
            </a:r>
            <a:endParaRPr lang="en-GB" sz="1800" dirty="0"/>
          </a:p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n-GB" sz="1800" dirty="0" smtClean="0"/>
              <a:t>Ambulance and police consensus statements</a:t>
            </a:r>
          </a:p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n-GB" sz="1800" dirty="0" smtClean="0"/>
              <a:t>Care homes commissioning guidance</a:t>
            </a:r>
          </a:p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n-GB" sz="1800" dirty="0" smtClean="0"/>
              <a:t>Falls consensus with PHE</a:t>
            </a:r>
          </a:p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n-GB" sz="1800" dirty="0" smtClean="0"/>
              <a:t>NICE multi-morbidity clinical guideline</a:t>
            </a:r>
          </a:p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n-GB" sz="1800" dirty="0" smtClean="0"/>
              <a:t>Supporting winter planning and keeping well</a:t>
            </a:r>
          </a:p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n-GB" sz="1800" dirty="0" smtClean="0"/>
              <a:t>Sustaining intermediate care data series</a:t>
            </a:r>
            <a:endParaRPr lang="en-GB" sz="1800" dirty="0"/>
          </a:p>
        </p:txBody>
      </p:sp>
      <p:sp>
        <p:nvSpPr>
          <p:cNvPr id="4" name="Rounded Rectangle 3"/>
          <p:cNvSpPr/>
          <p:nvPr/>
        </p:nvSpPr>
        <p:spPr>
          <a:xfrm>
            <a:off x="539552" y="116632"/>
            <a:ext cx="5256584" cy="360040"/>
          </a:xfrm>
          <a:prstGeom prst="roundRect">
            <a:avLst/>
          </a:prstGeom>
          <a:noFill/>
          <a:ln w="19050">
            <a:solidFill>
              <a:srgbClr val="AA176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D6DC8F7E-09D0-4F64-A821-16EFB66EA4A9}" type="slidenum">
              <a:rPr lang="en-GB" sz="1200" smtClean="0">
                <a:solidFill>
                  <a:schemeClr val="tx2"/>
                </a:solidFill>
              </a:rPr>
              <a:pPr algn="r"/>
              <a:t>30</a:t>
            </a:fld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05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66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5018-2030-2046-84FC-87E41EA86E42}" type="slidenum">
              <a:rPr lang="en-US" smtClean="0">
                <a:solidFill>
                  <a:srgbClr val="0072C6"/>
                </a:solidFill>
              </a:rPr>
              <a:pPr/>
              <a:t>31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67744" y="1484784"/>
            <a:ext cx="377699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anose="020B0604020202020204" pitchFamily="34" charset="-128"/>
              </a:rPr>
              <a:t>Thank you</a:t>
            </a:r>
            <a:endParaRPr kumimoji="0" lang="en-US" altLang="en-US" sz="60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21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1" y="476672"/>
            <a:ext cx="7356815" cy="667725"/>
          </a:xfrm>
        </p:spPr>
        <p:txBody>
          <a:bodyPr/>
          <a:lstStyle/>
          <a:p>
            <a:r>
              <a:rPr lang="en-US" sz="3600" b="1" dirty="0">
                <a:latin typeface="Arial" charset="0"/>
              </a:rPr>
              <a:t>Ageing </a:t>
            </a:r>
            <a:r>
              <a:rPr lang="en-US" sz="3600" b="1" dirty="0" smtClean="0">
                <a:latin typeface="Arial" charset="0"/>
              </a:rPr>
              <a:t>population</a:t>
            </a:r>
            <a:endParaRPr lang="en-US" sz="3600" b="1" dirty="0">
              <a:latin typeface="Arial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24536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q"/>
            </a:pPr>
            <a:r>
              <a:rPr lang="en-US" sz="1800" dirty="0">
                <a:latin typeface="Arial" charset="0"/>
              </a:rPr>
              <a:t>Older population expansion</a:t>
            </a:r>
            <a:r>
              <a:rPr lang="en-US" sz="1800" dirty="0">
                <a:latin typeface="Arial" charset="0"/>
                <a:sym typeface="Wingdings" charset="0"/>
              </a:rPr>
              <a:t> </a:t>
            </a:r>
            <a:r>
              <a:rPr lang="en-US" sz="1800" dirty="0">
                <a:latin typeface="Arial" charset="0"/>
              </a:rPr>
              <a:t>in England will </a:t>
            </a:r>
            <a:r>
              <a:rPr lang="en-US" sz="1800" b="1" dirty="0">
                <a:latin typeface="Arial" charset="0"/>
              </a:rPr>
              <a:t>accelerate next 20 years</a:t>
            </a:r>
          </a:p>
          <a:p>
            <a:pPr>
              <a:buFont typeface="Wingdings" charset="2"/>
              <a:buChar char="q"/>
            </a:pPr>
            <a:endParaRPr lang="en-US" sz="1800" dirty="0">
              <a:latin typeface="Arial" charset="0"/>
            </a:endParaRPr>
          </a:p>
          <a:p>
            <a:pPr>
              <a:buFont typeface="Wingdings" charset="2"/>
              <a:buChar char="q"/>
            </a:pPr>
            <a:r>
              <a:rPr lang="en-US" sz="1800" dirty="0">
                <a:latin typeface="Arial" charset="0"/>
              </a:rPr>
              <a:t>Over 65s will </a:t>
            </a:r>
            <a:r>
              <a:rPr lang="en-US" sz="1800" dirty="0">
                <a:latin typeface="Wingdings" charset="0"/>
                <a:cs typeface="Wingdings" charset="0"/>
                <a:sym typeface="Wingdings" charset="0"/>
              </a:rPr>
              <a:t></a:t>
            </a:r>
            <a:r>
              <a:rPr lang="en-US" sz="1800" dirty="0">
                <a:latin typeface="Arial" charset="0"/>
              </a:rPr>
              <a:t> from </a:t>
            </a:r>
            <a:r>
              <a:rPr lang="en-US" sz="1800" b="1" dirty="0">
                <a:latin typeface="Arial" charset="0"/>
              </a:rPr>
              <a:t>17%</a:t>
            </a:r>
            <a:r>
              <a:rPr lang="en-US" sz="1800" dirty="0">
                <a:latin typeface="Arial" charset="0"/>
              </a:rPr>
              <a:t> (2010) to </a:t>
            </a:r>
            <a:r>
              <a:rPr lang="en-US" sz="1800" b="1" dirty="0">
                <a:latin typeface="Arial" charset="0"/>
              </a:rPr>
              <a:t>23%</a:t>
            </a:r>
            <a:r>
              <a:rPr lang="en-US" sz="1800" dirty="0">
                <a:latin typeface="Arial" charset="0"/>
              </a:rPr>
              <a:t> by 2035</a:t>
            </a:r>
          </a:p>
          <a:p>
            <a:pPr>
              <a:buFont typeface="Wingdings" charset="2"/>
              <a:buChar char="q"/>
            </a:pPr>
            <a:endParaRPr lang="en-US" sz="1800" dirty="0">
              <a:latin typeface="Arial" charset="0"/>
            </a:endParaRPr>
          </a:p>
          <a:p>
            <a:pPr>
              <a:buFont typeface="Wingdings" charset="2"/>
              <a:buChar char="q"/>
            </a:pPr>
            <a:r>
              <a:rPr lang="en-US" sz="1800" dirty="0">
                <a:latin typeface="Arial" charset="0"/>
              </a:rPr>
              <a:t>England </a:t>
            </a:r>
            <a:r>
              <a:rPr lang="en-US" sz="1800" dirty="0" smtClean="0">
                <a:latin typeface="Arial" charset="0"/>
              </a:rPr>
              <a:t>in 2014: </a:t>
            </a:r>
            <a:r>
              <a:rPr lang="en-US" sz="1800" b="1" dirty="0">
                <a:latin typeface="Arial" charset="0"/>
              </a:rPr>
              <a:t>9.5 million aged 65+</a:t>
            </a:r>
            <a:r>
              <a:rPr lang="en-US" sz="1800" dirty="0">
                <a:latin typeface="Arial" charset="0"/>
              </a:rPr>
              <a:t>; 471K aged 90+</a:t>
            </a:r>
          </a:p>
          <a:p>
            <a:pPr>
              <a:buFont typeface="Wingdings" charset="2"/>
              <a:buChar char="q"/>
            </a:pPr>
            <a:endParaRPr lang="en-US" sz="1800" dirty="0">
              <a:latin typeface="Arial" charset="0"/>
            </a:endParaRPr>
          </a:p>
          <a:p>
            <a:pPr>
              <a:buFont typeface="Wingdings" charset="2"/>
              <a:buChar char="q"/>
            </a:pPr>
            <a:r>
              <a:rPr lang="en-US" sz="1800" dirty="0">
                <a:latin typeface="Arial" charset="0"/>
              </a:rPr>
              <a:t>By 2035 there will be </a:t>
            </a:r>
            <a:r>
              <a:rPr lang="en-US" sz="1800" b="1" dirty="0">
                <a:latin typeface="Arial" charset="0"/>
              </a:rPr>
              <a:t>14.5 million 65+ </a:t>
            </a:r>
            <a:r>
              <a:rPr lang="en-US" sz="1800" dirty="0">
                <a:latin typeface="Arial" charset="0"/>
              </a:rPr>
              <a:t>and 1.1 million 90+</a:t>
            </a:r>
          </a:p>
          <a:p>
            <a:pPr>
              <a:buFont typeface="Wingdings" charset="2"/>
              <a:buChar char="q"/>
            </a:pPr>
            <a:endParaRPr lang="en-US" sz="1800" dirty="0">
              <a:latin typeface="Arial" charset="0"/>
            </a:endParaRPr>
          </a:p>
          <a:p>
            <a:pPr>
              <a:buFont typeface="Wingdings" charset="2"/>
              <a:buChar char="q"/>
            </a:pPr>
            <a:r>
              <a:rPr lang="en-US" sz="1800" b="1" dirty="0">
                <a:latin typeface="Arial" charset="0"/>
              </a:rPr>
              <a:t>15 million </a:t>
            </a:r>
            <a:r>
              <a:rPr lang="en-US" sz="1800" dirty="0">
                <a:latin typeface="Arial" charset="0"/>
              </a:rPr>
              <a:t>live with a long term condition (LTC)</a:t>
            </a:r>
          </a:p>
          <a:p>
            <a:pPr>
              <a:buFont typeface="Wingdings" charset="2"/>
              <a:buChar char="q"/>
            </a:pPr>
            <a:endParaRPr lang="en-US" sz="1800" dirty="0">
              <a:latin typeface="Arial" charset="0"/>
            </a:endParaRPr>
          </a:p>
          <a:p>
            <a:pPr>
              <a:buFont typeface="Wingdings" charset="2"/>
              <a:buChar char="q"/>
            </a:pPr>
            <a:r>
              <a:rPr lang="en-US" sz="1800" b="1" dirty="0">
                <a:latin typeface="Arial" charset="0"/>
              </a:rPr>
              <a:t>58% people with a LTC are over 60 </a:t>
            </a:r>
            <a:r>
              <a:rPr lang="en-US" sz="1800" dirty="0">
                <a:latin typeface="Arial" charset="0"/>
              </a:rPr>
              <a:t>(14% under 40)</a:t>
            </a:r>
          </a:p>
          <a:p>
            <a:pPr>
              <a:buFont typeface="Wingdings" charset="2"/>
              <a:buChar char="q"/>
            </a:pPr>
            <a:endParaRPr lang="en-US" sz="1800" dirty="0">
              <a:latin typeface="Arial" charset="0"/>
            </a:endParaRPr>
          </a:p>
          <a:p>
            <a:pPr>
              <a:buFont typeface="Wingdings" charset="2"/>
              <a:buChar char="q"/>
            </a:pPr>
            <a:r>
              <a:rPr lang="en-US" sz="1800" dirty="0">
                <a:latin typeface="Arial" charset="0"/>
              </a:rPr>
              <a:t>A&amp;E attendances by people aged 60+ </a:t>
            </a:r>
            <a:r>
              <a:rPr lang="en-US" sz="1800" dirty="0" smtClean="0">
                <a:latin typeface="Arial" charset="0"/>
              </a:rPr>
              <a:t>by </a:t>
            </a:r>
            <a:r>
              <a:rPr lang="en-US" sz="1800" dirty="0">
                <a:latin typeface="Arial" charset="0"/>
              </a:rPr>
              <a:t>two thirds 2007 to 2014 </a:t>
            </a:r>
          </a:p>
          <a:p>
            <a:pPr>
              <a:buFont typeface="Wingdings" charset="2"/>
              <a:buChar char="q"/>
            </a:pPr>
            <a:endParaRPr lang="en-US" sz="1800" dirty="0">
              <a:latin typeface="Arial" charset="0"/>
            </a:endParaRPr>
          </a:p>
          <a:p>
            <a:pPr>
              <a:buFont typeface="Wingdings" charset="2"/>
              <a:buChar char="q"/>
            </a:pPr>
            <a:r>
              <a:rPr lang="en-US" sz="1800" dirty="0" smtClean="0">
                <a:latin typeface="Arial" charset="0"/>
              </a:rPr>
              <a:t>2010-15</a:t>
            </a:r>
            <a:r>
              <a:rPr lang="en-US" sz="1800" dirty="0">
                <a:latin typeface="Arial" charset="0"/>
              </a:rPr>
              <a:t>: 18% </a:t>
            </a:r>
            <a:r>
              <a:rPr lang="en-US" sz="1800" dirty="0" smtClean="0">
                <a:latin typeface="Wingdings" charset="0"/>
                <a:cs typeface="Wingdings" charset="0"/>
                <a:sym typeface="Wingdings" charset="0"/>
              </a:rPr>
              <a:t></a:t>
            </a:r>
            <a:r>
              <a:rPr lang="en-US" sz="1800" dirty="0" smtClean="0">
                <a:latin typeface="Arial" charset="0"/>
              </a:rPr>
              <a:t>in </a:t>
            </a:r>
            <a:r>
              <a:rPr lang="en-US" sz="1800" dirty="0">
                <a:latin typeface="Arial" charset="0"/>
              </a:rPr>
              <a:t>emergency hospital older people admissions 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7544" y="116632"/>
            <a:ext cx="648072" cy="360040"/>
          </a:xfrm>
          <a:prstGeom prst="roundRect">
            <a:avLst/>
          </a:prstGeom>
          <a:noFill/>
          <a:ln w="19050">
            <a:solidFill>
              <a:srgbClr val="AA176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D6DC8F7E-09D0-4F64-A821-16EFB66EA4A9}" type="slidenum">
              <a:rPr lang="en-GB" sz="1200" smtClean="0">
                <a:solidFill>
                  <a:schemeClr val="tx2"/>
                </a:solidFill>
              </a:rPr>
              <a:pPr algn="r"/>
              <a:t>4</a:t>
            </a:fld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86898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652120" y="1196752"/>
            <a:ext cx="3240360" cy="468052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q"/>
            </a:pPr>
            <a:r>
              <a:rPr lang="en-GB" sz="1600" dirty="0" smtClean="0"/>
              <a:t>Over 65s report poorer health and provide a growing amount of unpaid care</a:t>
            </a:r>
          </a:p>
          <a:p>
            <a:pPr>
              <a:buFont typeface="Wingdings" charset="2"/>
              <a:buChar char="q"/>
            </a:pPr>
            <a:endParaRPr lang="en-GB" sz="1600" dirty="0" smtClean="0"/>
          </a:p>
          <a:p>
            <a:pPr>
              <a:buFont typeface="Wingdings" charset="2"/>
              <a:buChar char="q"/>
            </a:pPr>
            <a:r>
              <a:rPr lang="en-GB" sz="1600" dirty="0" smtClean="0"/>
              <a:t> 73% people &gt;65 with disability receive care from a family member</a:t>
            </a:r>
          </a:p>
          <a:p>
            <a:pPr>
              <a:buFont typeface="Wingdings" charset="2"/>
              <a:buChar char="q"/>
            </a:pPr>
            <a:endParaRPr lang="en-GB" sz="1600" dirty="0" smtClean="0"/>
          </a:p>
          <a:p>
            <a:pPr>
              <a:buFont typeface="Wingdings" charset="2"/>
              <a:buChar char="q"/>
            </a:pPr>
            <a:r>
              <a:rPr lang="en-GB" sz="1600" dirty="0" smtClean="0"/>
              <a:t>‘</a:t>
            </a:r>
            <a:r>
              <a:rPr lang="en-GB" sz="1600" dirty="0" err="1" smtClean="0"/>
              <a:t>Verticalised</a:t>
            </a:r>
            <a:r>
              <a:rPr lang="en-GB" sz="1600" dirty="0" smtClean="0"/>
              <a:t>’ families: more generations are alive simultaneously</a:t>
            </a:r>
          </a:p>
          <a:p>
            <a:pPr>
              <a:buFont typeface="Wingdings" charset="2"/>
              <a:buChar char="q"/>
            </a:pPr>
            <a:endParaRPr lang="en-GB" sz="1600" dirty="0" smtClean="0"/>
          </a:p>
          <a:p>
            <a:pPr>
              <a:buFont typeface="Wingdings" charset="2"/>
              <a:buChar char="q"/>
            </a:pPr>
            <a:r>
              <a:rPr lang="en-GB" sz="1600" dirty="0" smtClean="0"/>
              <a:t>2007 to 2032 people &gt;65 who require unpaid care is projected to have grown by &gt;1 million</a:t>
            </a:r>
          </a:p>
          <a:p>
            <a:pPr>
              <a:buFont typeface="Wingdings" charset="2"/>
              <a:buChar char="q"/>
            </a:pPr>
            <a:endParaRPr lang="en-GB" sz="1600" dirty="0" smtClean="0"/>
          </a:p>
          <a:p>
            <a:pPr>
              <a:buFont typeface="Wingdings" charset="2"/>
              <a:buChar char="q"/>
            </a:pPr>
            <a:r>
              <a:rPr lang="en-GB" sz="1600" dirty="0" smtClean="0"/>
              <a:t>For people &gt;70 the primary  challenge will be maintaining physical connectivity</a:t>
            </a:r>
            <a:endParaRPr lang="en-GB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6059016" cy="667725"/>
          </a:xfrm>
        </p:spPr>
        <p:txBody>
          <a:bodyPr>
            <a:noAutofit/>
          </a:bodyPr>
          <a:lstStyle/>
          <a:p>
            <a:r>
              <a:rPr lang="en-GB" dirty="0" smtClean="0"/>
              <a:t>Health and unpaid care</a:t>
            </a:r>
            <a:endParaRPr lang="en-GB" dirty="0"/>
          </a:p>
        </p:txBody>
      </p:sp>
      <p:pic>
        <p:nvPicPr>
          <p:cNvPr id="10242" name="Picture 2" descr="Health and unpaid car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3383"/>
            <a:ext cx="5319997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35896" y="6433591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2011 C</a:t>
            </a:r>
            <a:r>
              <a:rPr lang="en-GB" sz="1400" dirty="0" smtClean="0"/>
              <a:t>ensus &amp;  Foresight Report 2016</a:t>
            </a:r>
            <a:endParaRPr lang="en-US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467544" y="116632"/>
            <a:ext cx="648072" cy="360040"/>
          </a:xfrm>
          <a:prstGeom prst="roundRect">
            <a:avLst/>
          </a:prstGeom>
          <a:noFill/>
          <a:ln w="19050">
            <a:solidFill>
              <a:srgbClr val="AA176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88224" y="6381328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D6DC8F7E-09D0-4F64-A821-16EFB66EA4A9}" type="slidenum">
              <a:rPr lang="en-GB" sz="1200" smtClean="0">
                <a:solidFill>
                  <a:schemeClr val="tx2"/>
                </a:solidFill>
              </a:rPr>
              <a:pPr algn="r"/>
              <a:t>5</a:t>
            </a:fld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34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49912"/>
            <a:ext cx="8640959" cy="667725"/>
          </a:xfrm>
        </p:spPr>
        <p:txBody>
          <a:bodyPr>
            <a:normAutofit/>
          </a:bodyPr>
          <a:lstStyle/>
          <a:p>
            <a:r>
              <a:rPr lang="en-GB" sz="2800" dirty="0" smtClean="0"/>
              <a:t>Hypotheses: evolution of healthy life expectancy</a:t>
            </a:r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8F7E-09D0-4F64-A821-16EFB66EA4A9}" type="slidenum">
              <a:rPr lang="en-GB" smtClean="0"/>
              <a:t>6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763646"/>
            <a:ext cx="8976732" cy="404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483768" y="116632"/>
            <a:ext cx="2016224" cy="360040"/>
          </a:xfrm>
          <a:prstGeom prst="roundRect">
            <a:avLst/>
          </a:prstGeom>
          <a:noFill/>
          <a:ln w="19050">
            <a:solidFill>
              <a:srgbClr val="AA176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1" y="889067"/>
            <a:ext cx="8136904" cy="667725"/>
          </a:xfrm>
        </p:spPr>
        <p:txBody>
          <a:bodyPr>
            <a:normAutofit fontScale="90000"/>
          </a:bodyPr>
          <a:lstStyle/>
          <a:p>
            <a:pPr algn="dist"/>
            <a:r>
              <a:rPr lang="en-GB" sz="2700" dirty="0" smtClean="0"/>
              <a:t>Projected spend on health </a:t>
            </a:r>
            <a:r>
              <a:rPr lang="en-GB" sz="2700" dirty="0"/>
              <a:t>&amp;</a:t>
            </a:r>
            <a:r>
              <a:rPr lang="en-GB" sz="2700" dirty="0" smtClean="0"/>
              <a:t> elderly care as </a:t>
            </a:r>
            <a:r>
              <a:rPr lang="en-GB" sz="2700" dirty="0"/>
              <a:t>%</a:t>
            </a:r>
            <a:r>
              <a:rPr lang="en-GB" sz="2700" dirty="0" smtClean="0"/>
              <a:t> of GDP</a:t>
            </a:r>
            <a:r>
              <a:rPr lang="en-GB" sz="2000" dirty="0" smtClean="0"/>
              <a:t/>
            </a:r>
            <a:br>
              <a:rPr lang="en-GB" sz="2000" dirty="0" smtClean="0"/>
            </a:b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8F7E-09D0-4F64-A821-16EFB66EA4A9}" type="slidenum">
              <a:rPr lang="en-GB" smtClean="0"/>
              <a:t>7</a:t>
            </a:fld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89259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5445224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3 scenarios with &amp;</a:t>
            </a:r>
            <a:r>
              <a:rPr lang="en-GB" b="1" dirty="0" smtClean="0"/>
              <a:t> </a:t>
            </a:r>
            <a:r>
              <a:rPr lang="en-GB" b="1" dirty="0"/>
              <a:t>without assumptions about improvements in technology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67544" y="116632"/>
            <a:ext cx="648072" cy="360040"/>
          </a:xfrm>
          <a:prstGeom prst="roundRect">
            <a:avLst/>
          </a:prstGeom>
          <a:noFill/>
          <a:ln w="19050">
            <a:solidFill>
              <a:srgbClr val="AA176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0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072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620688"/>
            <a:ext cx="6912768" cy="51845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8F7E-09D0-4F64-A821-16EFB66EA4A9}" type="slidenum">
              <a:rPr lang="en-GB" smtClean="0"/>
              <a:t>8</a:t>
            </a:fld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467544" y="116632"/>
            <a:ext cx="648072" cy="360040"/>
          </a:xfrm>
          <a:prstGeom prst="roundRect">
            <a:avLst/>
          </a:prstGeom>
          <a:noFill/>
          <a:ln w="19050">
            <a:solidFill>
              <a:srgbClr val="AA176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7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527553" y="476672"/>
            <a:ext cx="7356815" cy="667725"/>
          </a:xfrm>
        </p:spPr>
        <p:txBody>
          <a:bodyPr/>
          <a:lstStyle/>
          <a:p>
            <a:r>
              <a:rPr lang="en-US" sz="3600" b="1" dirty="0">
                <a:latin typeface="Arial" charset="0"/>
              </a:rPr>
              <a:t>What is frailty?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79952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Font typeface="Wingdings" charset="2"/>
              <a:buChar char="q"/>
              <a:defRPr/>
            </a:pPr>
            <a:r>
              <a:rPr lang="en-GB" sz="1800" b="1" i="1" dirty="0"/>
              <a:t>A</a:t>
            </a:r>
            <a:r>
              <a:rPr lang="en-GB" sz="1800" b="1" i="1" dirty="0" smtClean="0"/>
              <a:t> long-term condition </a:t>
            </a:r>
            <a:r>
              <a:rPr lang="en-GB" sz="1800" b="1" i="1" dirty="0"/>
              <a:t>characterised by </a:t>
            </a:r>
            <a:r>
              <a:rPr lang="en-GB" sz="1800" b="1" i="1" dirty="0" smtClean="0"/>
              <a:t>lost </a:t>
            </a:r>
            <a:r>
              <a:rPr lang="en-GB" sz="1800" b="1" i="1" dirty="0"/>
              <a:t>biological reserves across </a:t>
            </a:r>
            <a:r>
              <a:rPr lang="en-GB" sz="1800" b="1" i="1" dirty="0" smtClean="0"/>
              <a:t>multiple </a:t>
            </a:r>
            <a:r>
              <a:rPr lang="en-GB" sz="1800" b="1" i="1" dirty="0"/>
              <a:t>systems and vulnerability </a:t>
            </a:r>
            <a:r>
              <a:rPr lang="en-GB" sz="1800" b="1" i="1" dirty="0" smtClean="0"/>
              <a:t>to </a:t>
            </a:r>
            <a:r>
              <a:rPr lang="en-GB" sz="1800" b="1" i="1" dirty="0"/>
              <a:t>decompensation after a stressor </a:t>
            </a:r>
            <a:r>
              <a:rPr lang="en-GB" sz="1800" b="1" i="1" dirty="0" smtClean="0"/>
              <a:t>event</a:t>
            </a:r>
            <a:endParaRPr lang="en-US" sz="1800" b="1" dirty="0" smtClean="0">
              <a:latin typeface="Arial" charset="0"/>
            </a:endParaRPr>
          </a:p>
          <a:p>
            <a:pPr>
              <a:lnSpc>
                <a:spcPct val="110000"/>
              </a:lnSpc>
              <a:buFont typeface="Wingdings" charset="2"/>
              <a:buChar char="q"/>
              <a:defRPr/>
            </a:pPr>
            <a:r>
              <a:rPr lang="en-US" sz="1800" b="1" i="1" dirty="0" smtClean="0">
                <a:latin typeface="Arial" charset="0"/>
              </a:rPr>
              <a:t>‘The most problematic expression of human ageing facing the NHS today’ </a:t>
            </a:r>
            <a:r>
              <a:rPr lang="en-US" sz="1800" b="1" dirty="0" smtClean="0">
                <a:latin typeface="Arial" charset="0"/>
              </a:rPr>
              <a:t>(Clegg)</a:t>
            </a:r>
            <a:endParaRPr lang="en-US" sz="1800" b="1" dirty="0">
              <a:latin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124075" y="6021288"/>
            <a:ext cx="467995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124075" y="3284984"/>
            <a:ext cx="0" cy="2735262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04025" y="3284984"/>
            <a:ext cx="0" cy="2735262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124075" y="4581128"/>
            <a:ext cx="467995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63938" y="3933056"/>
            <a:ext cx="11525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716463" y="3933056"/>
            <a:ext cx="0" cy="9366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84888" y="4293096"/>
            <a:ext cx="6477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068" name="Curved Connector 45067"/>
          <p:cNvCxnSpPr/>
          <p:nvPr/>
        </p:nvCxnSpPr>
        <p:spPr>
          <a:xfrm flipV="1">
            <a:off x="4716463" y="4293096"/>
            <a:ext cx="1368425" cy="576263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071" name="TextBox 45070"/>
          <p:cNvSpPr txBox="1"/>
          <p:nvPr/>
        </p:nvSpPr>
        <p:spPr>
          <a:xfrm>
            <a:off x="2268538" y="4725144"/>
            <a:ext cx="1727200" cy="3079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/>
              <a:t>DEPENDENT</a:t>
            </a:r>
          </a:p>
        </p:txBody>
      </p:sp>
      <p:cxnSp>
        <p:nvCxnSpPr>
          <p:cNvPr id="45073" name="Straight Arrow Connector 45072"/>
          <p:cNvCxnSpPr>
            <a:stCxn id="50" idx="2"/>
          </p:cNvCxnSpPr>
          <p:nvPr/>
        </p:nvCxnSpPr>
        <p:spPr>
          <a:xfrm flipH="1">
            <a:off x="4706938" y="3520951"/>
            <a:ext cx="9525" cy="38417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851275" y="3212976"/>
            <a:ext cx="1728788" cy="3079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b="1" dirty="0"/>
              <a:t>‘MINOR ILLNESS’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268538" y="4077072"/>
            <a:ext cx="1727200" cy="3079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/>
              <a:t>INDEPENDENT</a:t>
            </a:r>
          </a:p>
        </p:txBody>
      </p:sp>
      <p:sp>
        <p:nvSpPr>
          <p:cNvPr id="55" name="TextBox 54"/>
          <p:cNvSpPr txBox="1"/>
          <p:nvPr/>
        </p:nvSpPr>
        <p:spPr>
          <a:xfrm rot="16200000">
            <a:off x="385763" y="4570983"/>
            <a:ext cx="2447925" cy="3079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/>
              <a:t>FUNCTIONAL ABILITY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572000" y="5445224"/>
            <a:ext cx="2160588" cy="3079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/>
              <a:t>Unpredictable recovery 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5292080" y="4724499"/>
            <a:ext cx="215900" cy="72072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1259632" y="116632"/>
            <a:ext cx="1152128" cy="360040"/>
          </a:xfrm>
          <a:prstGeom prst="roundRect">
            <a:avLst/>
          </a:prstGeom>
          <a:noFill/>
          <a:ln w="19050">
            <a:solidFill>
              <a:srgbClr val="AA176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D6DC8F7E-09D0-4F64-A821-16EFB66EA4A9}" type="slidenum">
              <a:rPr lang="en-GB" sz="1200" smtClean="0">
                <a:solidFill>
                  <a:schemeClr val="tx2"/>
                </a:solidFill>
              </a:rPr>
              <a:pPr algn="r"/>
              <a:t>9</a:t>
            </a:fld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9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NHS England">
      <a:dk1>
        <a:sysClr val="windowText" lastClr="000000"/>
      </a:dk1>
      <a:lt1>
        <a:sysClr val="window" lastClr="FFFFFF"/>
      </a:lt1>
      <a:dk2>
        <a:srgbClr val="0072C6"/>
      </a:dk2>
      <a:lt2>
        <a:srgbClr val="A00054"/>
      </a:lt2>
      <a:accent1>
        <a:srgbClr val="00ADC6"/>
      </a:accent1>
      <a:accent2>
        <a:srgbClr val="0091C9"/>
      </a:accent2>
      <a:accent3>
        <a:srgbClr val="003893"/>
      </a:accent3>
      <a:accent4>
        <a:srgbClr val="FFFFFF"/>
      </a:accent4>
      <a:accent5>
        <a:srgbClr val="FFFFFF"/>
      </a:accent5>
      <a:accent6>
        <a:srgbClr val="FFFFFF"/>
      </a:accent6>
      <a:hlink>
        <a:srgbClr val="A00054"/>
      </a:hlink>
      <a:folHlink>
        <a:srgbClr val="A0005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38417</TotalTime>
  <Words>1762</Words>
  <Application>Microsoft Office PowerPoint</Application>
  <PresentationFormat>On-screen Show (4:3)</PresentationFormat>
  <Paragraphs>352</Paragraphs>
  <Slides>31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2_Office Theme</vt:lpstr>
      <vt:lpstr>The Frailty Challenge         </vt:lpstr>
      <vt:lpstr>‘Its not how old we are but how we are old’</vt:lpstr>
      <vt:lpstr>Projected UK age structure</vt:lpstr>
      <vt:lpstr>Ageing population</vt:lpstr>
      <vt:lpstr>Health and unpaid care</vt:lpstr>
      <vt:lpstr>Hypotheses: evolution of healthy life expectancy</vt:lpstr>
      <vt:lpstr>Projected spend on health &amp; elderly care as % of GDP </vt:lpstr>
      <vt:lpstr>PowerPoint Presentation</vt:lpstr>
      <vt:lpstr>What is frailty?</vt:lpstr>
      <vt:lpstr>The Frailty phenotype</vt:lpstr>
      <vt:lpstr>The Frailty phenotype</vt:lpstr>
      <vt:lpstr>Clinical Frailty Scale</vt:lpstr>
      <vt:lpstr>PowerPoint Presentation</vt:lpstr>
      <vt:lpstr>Simple instruments to identify frailty</vt:lpstr>
      <vt:lpstr>Frailty Index (FI)</vt:lpstr>
      <vt:lpstr>Deficit accumulation</vt:lpstr>
      <vt:lpstr>Deficit accumulation</vt:lpstr>
      <vt:lpstr>Electronic Frailty Index (eFI)</vt:lpstr>
      <vt:lpstr>Electronic Frailty Index (eFI)</vt:lpstr>
      <vt:lpstr>Electronic Frailty Index (eFI)</vt:lpstr>
      <vt:lpstr>Primary care electronic Frailty Index (eFI)</vt:lpstr>
      <vt:lpstr>Can we use frailty for prevention?</vt:lpstr>
      <vt:lpstr>Can we use frailty for prevention?</vt:lpstr>
      <vt:lpstr>Potential Frailty Interventions</vt:lpstr>
      <vt:lpstr>Interventions</vt:lpstr>
      <vt:lpstr>Frailty as a Long Term Condition </vt:lpstr>
      <vt:lpstr>PowerPoint Presentation</vt:lpstr>
      <vt:lpstr>Frailty as a Long Term Condition</vt:lpstr>
      <vt:lpstr>What we’ve done so far</vt:lpstr>
      <vt:lpstr>What we’re doing</vt:lpstr>
      <vt:lpstr>Thank you</vt:lpstr>
    </vt:vector>
  </TitlesOfParts>
  <Company>IMS3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Long-term conditions and older people</dc:title>
  <dc:creator>David Bramley</dc:creator>
  <cp:lastModifiedBy>Sophie Caine</cp:lastModifiedBy>
  <cp:revision>592</cp:revision>
  <cp:lastPrinted>2016-09-28T18:49:13Z</cp:lastPrinted>
  <dcterms:created xsi:type="dcterms:W3CDTF">2014-07-13T13:06:44Z</dcterms:created>
  <dcterms:modified xsi:type="dcterms:W3CDTF">2016-11-09T09:25:59Z</dcterms:modified>
</cp:coreProperties>
</file>